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4"/>
    <p:sldMasterId id="2147483673" r:id="rId5"/>
    <p:sldMasterId id="2147483687" r:id="rId6"/>
  </p:sldMasterIdLst>
  <p:notesMasterIdLst>
    <p:notesMasterId r:id="rId30"/>
  </p:notesMasterIdLst>
  <p:handoutMasterIdLst>
    <p:handoutMasterId r:id="rId31"/>
  </p:handoutMasterIdLst>
  <p:sldIdLst>
    <p:sldId id="257" r:id="rId7"/>
    <p:sldId id="328" r:id="rId8"/>
    <p:sldId id="599" r:id="rId9"/>
    <p:sldId id="355" r:id="rId10"/>
    <p:sldId id="1173" r:id="rId11"/>
    <p:sldId id="1178" r:id="rId12"/>
    <p:sldId id="1180" r:id="rId13"/>
    <p:sldId id="1181" r:id="rId14"/>
    <p:sldId id="1198" r:id="rId15"/>
    <p:sldId id="1185" r:id="rId16"/>
    <p:sldId id="1177" r:id="rId17"/>
    <p:sldId id="463" r:id="rId18"/>
    <p:sldId id="1187" r:id="rId19"/>
    <p:sldId id="322" r:id="rId20"/>
    <p:sldId id="1190" r:id="rId21"/>
    <p:sldId id="1191" r:id="rId22"/>
    <p:sldId id="1192" r:id="rId23"/>
    <p:sldId id="1193" r:id="rId24"/>
    <p:sldId id="1194" r:id="rId25"/>
    <p:sldId id="1199" r:id="rId26"/>
    <p:sldId id="1195" r:id="rId27"/>
    <p:sldId id="1197" r:id="rId28"/>
    <p:sldId id="276" r:id="rId29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500"/>
    <a:srgbClr val="006690"/>
    <a:srgbClr val="00ACBD"/>
    <a:srgbClr val="7AD0E4"/>
    <a:srgbClr val="001900"/>
    <a:srgbClr val="004053"/>
    <a:srgbClr val="A6CE3C"/>
    <a:srgbClr val="6EC367"/>
    <a:srgbClr val="60C072"/>
    <a:srgbClr val="E60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6425"/>
  </p:normalViewPr>
  <p:slideViewPr>
    <p:cSldViewPr snapToGrid="0" showGuides="1">
      <p:cViewPr>
        <p:scale>
          <a:sx n="125" d="100"/>
          <a:sy n="125" d="100"/>
        </p:scale>
        <p:origin x="462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79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F7AA54-168A-24BA-7F04-29D6BCCD7B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E39514-A01B-C64E-337B-A92F17AFAE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ACE0C-2D18-4E1E-8474-B791F87C76C3}" type="datetimeFigureOut">
              <a:rPr lang="en-ZA" smtClean="0"/>
              <a:t>2024/03/03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524BA-BBF3-593D-A2DD-A0BB0A6CAA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88815-6023-A440-5B8A-CE1F74C568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FE42B-005C-40D2-BACB-F5E27D2903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58091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A799-7BE9-054B-BB00-1C857A295A41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89AF9-8242-AB4E-BF72-33C723BBC0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16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89AF9-8242-AB4E-BF72-33C723BBC0D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4151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89AF9-8242-AB4E-BF72-33C723BBC0D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735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484370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1" y="0"/>
            <a:ext cx="6864689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8887556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65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345016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64000">
                <a:schemeClr val="accent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637821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63000">
                <a:srgbClr val="5A2F9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467297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54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5A2F92"/>
              </a:gs>
              <a:gs pos="100000">
                <a:srgbClr val="E6008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422969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A6CE3C"/>
              </a:gs>
              <a:gs pos="53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99000">
                <a:srgbClr val="A6CE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1833643" cy="12080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32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32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837134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2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D00A54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78565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1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EF4136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977883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0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E60088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78839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8686-8C00-D26F-456C-10FBD0260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6300787" cy="969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F5F3B3-AEE6-DCDB-0396-F8A6C59698FE}"/>
              </a:ext>
            </a:extLst>
          </p:cNvPr>
          <p:cNvGrpSpPr/>
          <p:nvPr userDrawn="1"/>
        </p:nvGrpSpPr>
        <p:grpSpPr>
          <a:xfrm>
            <a:off x="7060035" y="307500"/>
            <a:ext cx="1769883" cy="502125"/>
            <a:chOff x="7060035" y="307500"/>
            <a:chExt cx="1769883" cy="50212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A7FE8697-0E78-32DC-D4C4-19EA40077B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57417" y="307500"/>
              <a:ext cx="772501" cy="50212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5847F12-79E2-0CF3-40AE-8CDF3EE6C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60035" y="372149"/>
              <a:ext cx="772501" cy="436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4058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  <p15:guide id="15" pos="1361">
          <p15:clr>
            <a:srgbClr val="FBAE40"/>
          </p15:clr>
        </p15:guide>
        <p15:guide id="16" pos="1591">
          <p15:clr>
            <a:srgbClr val="FBAE40"/>
          </p15:clr>
        </p15:guide>
        <p15:guide id="17" pos="2765">
          <p15:clr>
            <a:srgbClr val="FBAE40"/>
          </p15:clr>
        </p15:guide>
        <p15:guide id="18" pos="2991">
          <p15:clr>
            <a:srgbClr val="FBAE40"/>
          </p15:clr>
        </p15:guide>
        <p15:guide id="19" pos="4160">
          <p15:clr>
            <a:srgbClr val="FBAE40"/>
          </p15:clr>
        </p15:guide>
        <p15:guide id="20" pos="4390">
          <p15:clr>
            <a:srgbClr val="FBAE40"/>
          </p15:clr>
        </p15:guide>
        <p15:guide id="22" orient="horz" pos="5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98000">
                <a:schemeClr val="accent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13430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8532812" cy="26272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38499D-5718-4159-DD63-C0A68A643964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DB7D51-FCBF-530C-3B66-FF6091BA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6665912" cy="969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9171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4086225" cy="26272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54564" y="1741596"/>
            <a:ext cx="4086225" cy="26272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2A4CAA-1CFB-A72B-F869-43AEE64E19EC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6F837B-BD9A-65FD-405D-72074B990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6665912" cy="969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8652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  <p15:guide id="9" pos="2765">
          <p15:clr>
            <a:srgbClr val="FBAE40"/>
          </p15:clr>
        </p15:guide>
        <p15:guide id="10" pos="299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8686-8C00-D26F-456C-10FBD0260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5930899" cy="97421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2595562" cy="26272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57550" y="1741596"/>
            <a:ext cx="2601913" cy="262720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34112" y="1741596"/>
            <a:ext cx="2601913" cy="262720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C37D6-7D48-569D-4B98-9CB8CE9E2A5E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5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  <p15:guide id="11" pos="1826">
          <p15:clr>
            <a:srgbClr val="FBAE40"/>
          </p15:clr>
        </p15:guide>
        <p15:guide id="12" pos="2052">
          <p15:clr>
            <a:srgbClr val="FBAE40"/>
          </p15:clr>
        </p15:guide>
        <p15:guide id="13" pos="3691">
          <p15:clr>
            <a:srgbClr val="FBAE40"/>
          </p15:clr>
        </p15:guide>
        <p15:guide id="14" pos="392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04000" y="1277939"/>
            <a:ext cx="2232025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3D71E6-7FCB-E66E-0C89-44710745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6665912" cy="969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2104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  <p15:guide id="15" pos="1361">
          <p15:clr>
            <a:srgbClr val="FBAE40"/>
          </p15:clr>
        </p15:guide>
        <p15:guide id="16" pos="1591">
          <p15:clr>
            <a:srgbClr val="FBAE40"/>
          </p15:clr>
        </p15:guide>
        <p15:guide id="17" pos="2765">
          <p15:clr>
            <a:srgbClr val="FBAE40"/>
          </p15:clr>
        </p15:guide>
        <p15:guide id="18" pos="2991">
          <p15:clr>
            <a:srgbClr val="FBAE40"/>
          </p15:clr>
        </p15:guide>
        <p15:guide id="19" pos="4160">
          <p15:clr>
            <a:srgbClr val="FBAE40"/>
          </p15:clr>
        </p15:guide>
        <p15:guide id="20" pos="439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F067E5D-5D2D-1619-2400-0EC6CD0CD440}"/>
              </a:ext>
            </a:extLst>
          </p:cNvPr>
          <p:cNvGrpSpPr/>
          <p:nvPr userDrawn="1"/>
        </p:nvGrpSpPr>
        <p:grpSpPr>
          <a:xfrm>
            <a:off x="3644053" y="1588463"/>
            <a:ext cx="1855894" cy="1971337"/>
            <a:chOff x="3644053" y="1625189"/>
            <a:chExt cx="1855894" cy="197133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E061CE3C-5E4C-1C9F-3D37-B398BC422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44053" y="1625189"/>
              <a:ext cx="1855894" cy="120632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06F5F8-41C4-926E-3498-38331AD20593}"/>
                </a:ext>
              </a:extLst>
            </p:cNvPr>
            <p:cNvSpPr txBox="1"/>
            <p:nvPr userDrawn="1"/>
          </p:nvSpPr>
          <p:spPr>
            <a:xfrm>
              <a:off x="3737316" y="3257972"/>
              <a:ext cx="16693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tx2"/>
                  </a:solidFill>
                </a:rPr>
                <a:t>www.adaptit.com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813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1361">
          <p15:clr>
            <a:srgbClr val="FBAE40"/>
          </p15:clr>
        </p15:guide>
        <p15:guide id="16" pos="1591">
          <p15:clr>
            <a:srgbClr val="FBAE40"/>
          </p15:clr>
        </p15:guide>
        <p15:guide id="17" pos="2765">
          <p15:clr>
            <a:srgbClr val="FBAE40"/>
          </p15:clr>
        </p15:guide>
        <p15:guide id="18" pos="2991">
          <p15:clr>
            <a:srgbClr val="FBAE40"/>
          </p15:clr>
        </p15:guide>
        <p15:guide id="19" pos="4160">
          <p15:clr>
            <a:srgbClr val="FBAE40"/>
          </p15:clr>
        </p15:guide>
        <p15:guide id="20" pos="439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04909F-A0E7-4F41-8F6D-DBD0C851358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63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033D88-A303-2CB2-46B2-78748833AFE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20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157CA6-10BD-1DD8-A523-D2C5947776F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03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880396-0AF5-CC28-24D1-0C99BA8927A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82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900FA3-99B3-B6DE-AF98-EE49E6B426C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54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8000">
                <a:schemeClr val="accent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8000">
                <a:schemeClr val="accent3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465939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A9D3D8-B99B-4E1C-F55F-0CD07616AD6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A6CE3C"/>
              </a:gs>
              <a:gs pos="53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10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286C9A-0AA7-C6F3-3992-75CB423B589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2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63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DEC03D-6442-F120-9EC4-761FF98AFA9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1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82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2DEBEA-BF99-0DED-1E1B-DC91C46E29EB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0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18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8686-8C00-D26F-456C-10FBD0260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83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8532812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38499D-5718-4159-DD63-C0A68A643964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66B78B-085E-A6EB-0608-D2B29EB86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75576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408622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54564" y="1741596"/>
            <a:ext cx="408622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2A4CAA-1CFB-A72B-F869-43AEE64E19EC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D606A7-3A7C-CB38-062D-596D16EFB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34716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9" pos="2765" userDrawn="1">
          <p15:clr>
            <a:srgbClr val="FBAE40"/>
          </p15:clr>
        </p15:guide>
        <p15:guide id="10" pos="2991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2595562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57550" y="1741596"/>
            <a:ext cx="2601913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34112" y="1741596"/>
            <a:ext cx="2601913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C37D6-7D48-569D-4B98-9CB8CE9E2A5E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475998-2F26-E7C1-96E8-028BD4203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92159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1" pos="1826" userDrawn="1">
          <p15:clr>
            <a:srgbClr val="FBAE40"/>
          </p15:clr>
        </p15:guide>
        <p15:guide id="12" pos="2052" userDrawn="1">
          <p15:clr>
            <a:srgbClr val="FBAE40"/>
          </p15:clr>
        </p15:guide>
        <p15:guide id="13" pos="3691" userDrawn="1">
          <p15:clr>
            <a:srgbClr val="FBAE40"/>
          </p15:clr>
        </p15:guide>
        <p15:guide id="14" pos="3921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1857374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25713" y="1741596"/>
            <a:ext cx="184943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54564" y="1741596"/>
            <a:ext cx="1849436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3A7BC6-EC36-926F-E788-74B2882631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83416" y="1741596"/>
            <a:ext cx="1849436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015B9-F2C3-31B3-E753-6667BDFBC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00039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8532811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5184203-8B0A-D466-F5BC-53A6B7F35C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3213" y="3201026"/>
            <a:ext cx="8532811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B98FEA-A9D2-E0AF-6803-020C79CAA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633768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97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44000">
                <a:srgbClr val="5A2F92"/>
              </a:gs>
              <a:gs pos="97000">
                <a:schemeClr val="accent1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3643351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4086225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5184203-8B0A-D466-F5BC-53A6B7F35C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3213" y="3201026"/>
            <a:ext cx="4086225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596FBC1E-3C5C-5E65-C630-954E2D14A86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48213" y="1649788"/>
            <a:ext cx="4086225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8A2E827-DAB5-3E92-E626-C4DDCECC2FE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48213" y="3201026"/>
            <a:ext cx="4086225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99843B-522C-BCBA-F40B-AD78E6A21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711535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88571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3214" y="1277939"/>
            <a:ext cx="2222499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530D00-6278-2EC6-12A4-66FC31C937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178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04000" y="1277939"/>
            <a:ext cx="2232025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FA3A3A-0451-D259-B28D-A1C5A952CF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88850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09700D5-7B94-ED9D-5DF8-1BAF59B0A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59" y="1729082"/>
            <a:ext cx="1940482" cy="169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30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100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14000">
                <a:srgbClr val="E60088"/>
              </a:gs>
              <a:gs pos="100000">
                <a:srgbClr val="5A2F9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4235302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A6CE3C"/>
              </a:gs>
              <a:gs pos="19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100000">
                <a:srgbClr val="A6CE3C"/>
              </a:gs>
              <a:gs pos="0">
                <a:schemeClr val="accent4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703057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8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D00A54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505944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8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F04C23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415386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7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E60088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339866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6" Type="http://schemas.openxmlformats.org/officeDocument/2006/relationships/theme" Target="../theme/theme2.xml"/><Relationship Id="rId20" Type="http://schemas.openxmlformats.org/officeDocument/2006/relationships/image" Target="../media/image6.sv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image" Target="../media/image6.sv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22908DA-2C9B-7903-B59E-55638999636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37137" y="102425"/>
            <a:ext cx="695326" cy="45196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D960EE8-BD84-2422-3BAD-086D20F5BC4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FDD5C0-3687-FA8A-356D-B88FA3D9103C}"/>
              </a:ext>
            </a:extLst>
          </p:cNvPr>
          <p:cNvSpPr txBox="1"/>
          <p:nvPr userDrawn="1"/>
        </p:nvSpPr>
        <p:spPr>
          <a:xfrm>
            <a:off x="303213" y="4725369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A1D083-3347-7DAB-CAF3-D30C107C3526}"/>
              </a:ext>
            </a:extLst>
          </p:cNvPr>
          <p:cNvSpPr/>
          <p:nvPr userDrawn="1"/>
        </p:nvSpPr>
        <p:spPr>
          <a:xfrm>
            <a:off x="9353405" y="0"/>
            <a:ext cx="593313" cy="593313"/>
          </a:xfrm>
          <a:prstGeom prst="rect">
            <a:avLst/>
          </a:prstGeom>
          <a:solidFill>
            <a:srgbClr val="FBA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8E1F41-7CD6-F962-0176-50F39BBB4CFD}"/>
              </a:ext>
            </a:extLst>
          </p:cNvPr>
          <p:cNvSpPr/>
          <p:nvPr userDrawn="1"/>
        </p:nvSpPr>
        <p:spPr>
          <a:xfrm>
            <a:off x="9353405" y="650550"/>
            <a:ext cx="593313" cy="593313"/>
          </a:xfrm>
          <a:prstGeom prst="rect">
            <a:avLst/>
          </a:prstGeom>
          <a:solidFill>
            <a:srgbClr val="F04C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A1B983-6ECD-3B21-D0AC-1BE2C5C9CDFD}"/>
              </a:ext>
            </a:extLst>
          </p:cNvPr>
          <p:cNvSpPr/>
          <p:nvPr userDrawn="1"/>
        </p:nvSpPr>
        <p:spPr>
          <a:xfrm>
            <a:off x="9353405" y="1301100"/>
            <a:ext cx="593313" cy="593313"/>
          </a:xfrm>
          <a:prstGeom prst="rect">
            <a:avLst/>
          </a:prstGeom>
          <a:solidFill>
            <a:srgbClr val="A6C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81D1B3-3B50-2D70-4C3E-40F68D9132DD}"/>
              </a:ext>
            </a:extLst>
          </p:cNvPr>
          <p:cNvSpPr/>
          <p:nvPr userDrawn="1"/>
        </p:nvSpPr>
        <p:spPr>
          <a:xfrm>
            <a:off x="9353405" y="1951650"/>
            <a:ext cx="593313" cy="593313"/>
          </a:xfrm>
          <a:prstGeom prst="rect">
            <a:avLst/>
          </a:prstGeom>
          <a:solidFill>
            <a:srgbClr val="E60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D7CB7E-54F8-A48D-9133-C52BC8605F60}"/>
              </a:ext>
            </a:extLst>
          </p:cNvPr>
          <p:cNvSpPr/>
          <p:nvPr userDrawn="1"/>
        </p:nvSpPr>
        <p:spPr>
          <a:xfrm>
            <a:off x="9353405" y="2602200"/>
            <a:ext cx="593313" cy="593313"/>
          </a:xfrm>
          <a:prstGeom prst="rect">
            <a:avLst/>
          </a:prstGeom>
          <a:solidFill>
            <a:srgbClr val="D00A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698541-3164-95AC-B81A-94CFA81A8C1B}"/>
              </a:ext>
            </a:extLst>
          </p:cNvPr>
          <p:cNvSpPr/>
          <p:nvPr userDrawn="1"/>
        </p:nvSpPr>
        <p:spPr>
          <a:xfrm>
            <a:off x="9353405" y="3252751"/>
            <a:ext cx="593313" cy="593313"/>
          </a:xfrm>
          <a:prstGeom prst="rect">
            <a:avLst/>
          </a:prstGeom>
          <a:solidFill>
            <a:srgbClr val="5A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32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24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64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805" userDrawn="1">
          <p15:clr>
            <a:srgbClr val="F26B43"/>
          </p15:clr>
        </p15:guide>
        <p15:guide id="10" orient="horz" pos="1780" userDrawn="1">
          <p15:clr>
            <a:srgbClr val="F26B43"/>
          </p15:clr>
        </p15:guide>
        <p15:guide id="11" orient="horz" pos="616" userDrawn="1">
          <p15:clr>
            <a:srgbClr val="F26B43"/>
          </p15:clr>
        </p15:guide>
        <p15:guide id="12" orient="horz" pos="584" userDrawn="1">
          <p15:clr>
            <a:srgbClr val="F26B43"/>
          </p15:clr>
        </p15:guide>
        <p15:guide id="13" orient="horz" pos="486" userDrawn="1">
          <p15:clr>
            <a:srgbClr val="F26B43"/>
          </p15:clr>
        </p15:guide>
        <p15:guide id="14" orient="horz" pos="460" userDrawn="1">
          <p15:clr>
            <a:srgbClr val="F26B43"/>
          </p15:clr>
        </p15:guide>
        <p15:guide id="15" orient="horz" pos="436" userDrawn="1">
          <p15:clr>
            <a:srgbClr val="F26B43"/>
          </p15:clr>
        </p15:guide>
        <p15:guide id="16" orient="horz" pos="310" userDrawn="1">
          <p15:clr>
            <a:srgbClr val="F26B43"/>
          </p15:clr>
        </p15:guide>
        <p15:guide id="17" orient="horz" pos="2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213" y="799392"/>
            <a:ext cx="8532812" cy="6624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3" y="1712317"/>
            <a:ext cx="8532812" cy="2656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780AAD-3A7F-FD6D-0EAA-99F7E386BCF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BFE9C-162F-8C65-57FC-4B9F16A072C4}"/>
              </a:ext>
            </a:extLst>
          </p:cNvPr>
          <p:cNvSpPr txBox="1"/>
          <p:nvPr userDrawn="1"/>
        </p:nvSpPr>
        <p:spPr>
          <a:xfrm>
            <a:off x="303213" y="4725369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4FC1589-AB22-9F28-70D1-97D0603AE63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768945" y="10642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2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708" r:id="rId10"/>
    <p:sldLayoutId id="2147483709" r:id="rId11"/>
    <p:sldLayoutId id="2147483710" r:id="rId12"/>
    <p:sldLayoutId id="2147483713" r:id="rId13"/>
    <p:sldLayoutId id="2147483715" r:id="rId14"/>
    <p:sldLayoutId id="2147483716" r:id="rId15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44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50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213" y="799392"/>
            <a:ext cx="8532812" cy="6624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3" y="1712317"/>
            <a:ext cx="8532812" cy="2656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780AAD-3A7F-FD6D-0EAA-99F7E386BCF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BFE9C-162F-8C65-57FC-4B9F16A072C4}"/>
              </a:ext>
            </a:extLst>
          </p:cNvPr>
          <p:cNvSpPr txBox="1"/>
          <p:nvPr userDrawn="1"/>
        </p:nvSpPr>
        <p:spPr>
          <a:xfrm>
            <a:off x="303213" y="4726800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4FC1589-AB22-9F28-70D1-97D0603AE637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6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44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5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AF3B7AD-0116-EA00-7D28-DA29D91FAF9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</a:rPr>
              <a:t>STUDENT SYSTEM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DISCOVER THE VALUE!!! </a:t>
            </a:r>
            <a:endParaRPr lang="en-GB" sz="32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D915FD3-826B-4638-FBDB-18379D2A36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effectLst/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FFFF"/>
                </a:solidFill>
              </a:rPr>
              <a:t>Session 4</a:t>
            </a:r>
          </a:p>
          <a:p>
            <a:pPr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FFFF"/>
                </a:solidFill>
              </a:rPr>
              <a:t>Presented by Linda Putu</a:t>
            </a:r>
          </a:p>
        </p:txBody>
      </p:sp>
    </p:spTree>
    <p:extLst>
      <p:ext uri="{BB962C8B-B14F-4D97-AF65-F5344CB8AC3E}">
        <p14:creationId xmlns:p14="http://schemas.microsoft.com/office/powerpoint/2010/main" val="2092356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272C9D-1169-B746-1289-7C42B385A255}"/>
              </a:ext>
            </a:extLst>
          </p:cNvPr>
          <p:cNvSpPr/>
          <p:nvPr/>
        </p:nvSpPr>
        <p:spPr>
          <a:xfrm>
            <a:off x="0" y="1277938"/>
            <a:ext cx="9144000" cy="3090861"/>
          </a:xfrm>
          <a:prstGeom prst="rect">
            <a:avLst/>
          </a:prstGeom>
          <a:solidFill>
            <a:srgbClr val="00ACB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511B2C-9775-A08A-3748-E4E05FC4AC4A}"/>
              </a:ext>
            </a:extLst>
          </p:cNvPr>
          <p:cNvSpPr/>
          <p:nvPr/>
        </p:nvSpPr>
        <p:spPr>
          <a:xfrm>
            <a:off x="0" y="4332797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2C6F65-AB1A-B71A-CF1D-67D00CAD6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JANUARY ACTIVITIES STUDENT TEAM CHECKLIST</a:t>
            </a:r>
            <a:endParaRPr lang="en-ZA" b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6CA383A-454B-AD12-7413-C6F62CEDF481}"/>
              </a:ext>
            </a:extLst>
          </p:cNvPr>
          <p:cNvSpPr/>
          <p:nvPr/>
        </p:nvSpPr>
        <p:spPr>
          <a:xfrm>
            <a:off x="2093912" y="1373912"/>
            <a:ext cx="5061267" cy="265775"/>
          </a:xfrm>
          <a:custGeom>
            <a:avLst/>
            <a:gdLst>
              <a:gd name="connsiteX0" fmla="*/ 0 w 4739380"/>
              <a:gd name="connsiteY0" fmla="*/ 44297 h 265775"/>
              <a:gd name="connsiteX1" fmla="*/ 44297 w 4739380"/>
              <a:gd name="connsiteY1" fmla="*/ 0 h 265775"/>
              <a:gd name="connsiteX2" fmla="*/ 4695083 w 4739380"/>
              <a:gd name="connsiteY2" fmla="*/ 0 h 265775"/>
              <a:gd name="connsiteX3" fmla="*/ 4739380 w 4739380"/>
              <a:gd name="connsiteY3" fmla="*/ 44297 h 265775"/>
              <a:gd name="connsiteX4" fmla="*/ 4739380 w 4739380"/>
              <a:gd name="connsiteY4" fmla="*/ 221478 h 265775"/>
              <a:gd name="connsiteX5" fmla="*/ 4695083 w 4739380"/>
              <a:gd name="connsiteY5" fmla="*/ 265775 h 265775"/>
              <a:gd name="connsiteX6" fmla="*/ 44297 w 4739380"/>
              <a:gd name="connsiteY6" fmla="*/ 265775 h 265775"/>
              <a:gd name="connsiteX7" fmla="*/ 0 w 4739380"/>
              <a:gd name="connsiteY7" fmla="*/ 221478 h 265775"/>
              <a:gd name="connsiteX8" fmla="*/ 0 w 4739380"/>
              <a:gd name="connsiteY8" fmla="*/ 44297 h 26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9380" h="265775">
                <a:moveTo>
                  <a:pt x="0" y="44297"/>
                </a:moveTo>
                <a:cubicBezTo>
                  <a:pt x="0" y="19832"/>
                  <a:pt x="19832" y="0"/>
                  <a:pt x="44297" y="0"/>
                </a:cubicBezTo>
                <a:lnTo>
                  <a:pt x="4695083" y="0"/>
                </a:lnTo>
                <a:cubicBezTo>
                  <a:pt x="4719548" y="0"/>
                  <a:pt x="4739380" y="19832"/>
                  <a:pt x="4739380" y="44297"/>
                </a:cubicBezTo>
                <a:lnTo>
                  <a:pt x="4739380" y="221478"/>
                </a:lnTo>
                <a:cubicBezTo>
                  <a:pt x="4739380" y="245943"/>
                  <a:pt x="4719548" y="265775"/>
                  <a:pt x="4695083" y="265775"/>
                </a:cubicBezTo>
                <a:lnTo>
                  <a:pt x="44297" y="265775"/>
                </a:lnTo>
                <a:cubicBezTo>
                  <a:pt x="19832" y="265775"/>
                  <a:pt x="0" y="245943"/>
                  <a:pt x="0" y="221478"/>
                </a:cubicBezTo>
                <a:lnTo>
                  <a:pt x="0" y="44297"/>
                </a:lnTo>
                <a:close/>
              </a:path>
            </a:pathLst>
          </a:custGeom>
          <a:solidFill>
            <a:srgbClr val="0066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94" tIns="35834" rIns="58694" bIns="35834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i="0" kern="1200" dirty="0"/>
              <a:t>Student Team Checklist</a:t>
            </a:r>
            <a:endParaRPr lang="en-US" sz="1200" kern="12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7B0C27D-E6E4-CAD8-6E26-7F245F8C0E0E}"/>
              </a:ext>
            </a:extLst>
          </p:cNvPr>
          <p:cNvSpPr/>
          <p:nvPr/>
        </p:nvSpPr>
        <p:spPr>
          <a:xfrm>
            <a:off x="3801756" y="1679554"/>
            <a:ext cx="3353424" cy="212620"/>
          </a:xfrm>
          <a:custGeom>
            <a:avLst/>
            <a:gdLst>
              <a:gd name="connsiteX0" fmla="*/ 35437 w 212620"/>
              <a:gd name="connsiteY0" fmla="*/ 0 h 3036166"/>
              <a:gd name="connsiteX1" fmla="*/ 177183 w 212620"/>
              <a:gd name="connsiteY1" fmla="*/ 0 h 3036166"/>
              <a:gd name="connsiteX2" fmla="*/ 212620 w 212620"/>
              <a:gd name="connsiteY2" fmla="*/ 35437 h 3036166"/>
              <a:gd name="connsiteX3" fmla="*/ 212620 w 212620"/>
              <a:gd name="connsiteY3" fmla="*/ 3036166 h 3036166"/>
              <a:gd name="connsiteX4" fmla="*/ 212620 w 212620"/>
              <a:gd name="connsiteY4" fmla="*/ 3036166 h 3036166"/>
              <a:gd name="connsiteX5" fmla="*/ 0 w 212620"/>
              <a:gd name="connsiteY5" fmla="*/ 3036166 h 3036166"/>
              <a:gd name="connsiteX6" fmla="*/ 0 w 212620"/>
              <a:gd name="connsiteY6" fmla="*/ 3036166 h 3036166"/>
              <a:gd name="connsiteX7" fmla="*/ 0 w 212620"/>
              <a:gd name="connsiteY7" fmla="*/ 35437 h 3036166"/>
              <a:gd name="connsiteX8" fmla="*/ 35437 w 212620"/>
              <a:gd name="connsiteY8" fmla="*/ 0 h 303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620" h="3036166">
                <a:moveTo>
                  <a:pt x="212620" y="506037"/>
                </a:moveTo>
                <a:lnTo>
                  <a:pt x="212620" y="2530129"/>
                </a:lnTo>
                <a:cubicBezTo>
                  <a:pt x="212620" y="2809597"/>
                  <a:pt x="211509" y="3036159"/>
                  <a:pt x="210138" y="3036159"/>
                </a:cubicBezTo>
                <a:lnTo>
                  <a:pt x="0" y="3036159"/>
                </a:lnTo>
                <a:lnTo>
                  <a:pt x="0" y="3036159"/>
                </a:lnTo>
                <a:lnTo>
                  <a:pt x="0" y="7"/>
                </a:lnTo>
                <a:lnTo>
                  <a:pt x="0" y="7"/>
                </a:lnTo>
                <a:lnTo>
                  <a:pt x="210138" y="7"/>
                </a:lnTo>
                <a:cubicBezTo>
                  <a:pt x="211509" y="7"/>
                  <a:pt x="212620" y="226569"/>
                  <a:pt x="212620" y="506037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1" tIns="21808" rIns="33238" bIns="21810" numCol="1" spcCol="1270" anchor="ctr" anchorCtr="0">
            <a:noAutofit/>
          </a:bodyPr>
          <a:lstStyle/>
          <a:p>
            <a:pPr marL="182563" lvl="1" indent="-90488" algn="l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600" b="0" i="0" kern="1200" dirty="0"/>
              <a:t>Assess the size of GOGWWD and GJPWSI databases.</a:t>
            </a:r>
            <a:endParaRPr lang="en-US" sz="600" kern="12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6D0306-1611-82E4-4CDE-D2E13EBE08AB}"/>
              </a:ext>
            </a:extLst>
          </p:cNvPr>
          <p:cNvSpPr/>
          <p:nvPr/>
        </p:nvSpPr>
        <p:spPr>
          <a:xfrm>
            <a:off x="2093913" y="1652976"/>
            <a:ext cx="1707843" cy="265775"/>
          </a:xfrm>
          <a:custGeom>
            <a:avLst/>
            <a:gdLst>
              <a:gd name="connsiteX0" fmla="*/ 0 w 1707843"/>
              <a:gd name="connsiteY0" fmla="*/ 44297 h 265775"/>
              <a:gd name="connsiteX1" fmla="*/ 44297 w 1707843"/>
              <a:gd name="connsiteY1" fmla="*/ 0 h 265775"/>
              <a:gd name="connsiteX2" fmla="*/ 1663546 w 1707843"/>
              <a:gd name="connsiteY2" fmla="*/ 0 h 265775"/>
              <a:gd name="connsiteX3" fmla="*/ 1707843 w 1707843"/>
              <a:gd name="connsiteY3" fmla="*/ 44297 h 265775"/>
              <a:gd name="connsiteX4" fmla="*/ 1707843 w 1707843"/>
              <a:gd name="connsiteY4" fmla="*/ 221478 h 265775"/>
              <a:gd name="connsiteX5" fmla="*/ 1663546 w 1707843"/>
              <a:gd name="connsiteY5" fmla="*/ 265775 h 265775"/>
              <a:gd name="connsiteX6" fmla="*/ 44297 w 1707843"/>
              <a:gd name="connsiteY6" fmla="*/ 265775 h 265775"/>
              <a:gd name="connsiteX7" fmla="*/ 0 w 1707843"/>
              <a:gd name="connsiteY7" fmla="*/ 221478 h 265775"/>
              <a:gd name="connsiteX8" fmla="*/ 0 w 1707843"/>
              <a:gd name="connsiteY8" fmla="*/ 44297 h 26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7843" h="265775">
                <a:moveTo>
                  <a:pt x="0" y="44297"/>
                </a:moveTo>
                <a:cubicBezTo>
                  <a:pt x="0" y="19832"/>
                  <a:pt x="19832" y="0"/>
                  <a:pt x="44297" y="0"/>
                </a:cubicBezTo>
                <a:lnTo>
                  <a:pt x="1663546" y="0"/>
                </a:lnTo>
                <a:cubicBezTo>
                  <a:pt x="1688011" y="0"/>
                  <a:pt x="1707843" y="19832"/>
                  <a:pt x="1707843" y="44297"/>
                </a:cubicBezTo>
                <a:lnTo>
                  <a:pt x="1707843" y="221478"/>
                </a:lnTo>
                <a:cubicBezTo>
                  <a:pt x="1707843" y="245943"/>
                  <a:pt x="1688011" y="265775"/>
                  <a:pt x="1663546" y="265775"/>
                </a:cubicBezTo>
                <a:lnTo>
                  <a:pt x="44297" y="265775"/>
                </a:lnTo>
                <a:cubicBezTo>
                  <a:pt x="19832" y="265775"/>
                  <a:pt x="0" y="245943"/>
                  <a:pt x="0" y="221478"/>
                </a:cubicBezTo>
                <a:lnTo>
                  <a:pt x="0" y="44297"/>
                </a:lnTo>
                <a:close/>
              </a:path>
            </a:pathLst>
          </a:custGeom>
          <a:solidFill>
            <a:srgbClr val="00ACB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94" tIns="35834" rIns="58694" bIns="35834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i="0" kern="1200" dirty="0"/>
              <a:t>Database Metrics:</a:t>
            </a:r>
            <a:endParaRPr lang="en-US" sz="1100" kern="12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B1D9576-1943-EFC1-B211-17C101616BA8}"/>
              </a:ext>
            </a:extLst>
          </p:cNvPr>
          <p:cNvSpPr/>
          <p:nvPr/>
        </p:nvSpPr>
        <p:spPr>
          <a:xfrm>
            <a:off x="3801756" y="1958618"/>
            <a:ext cx="3353424" cy="212620"/>
          </a:xfrm>
          <a:custGeom>
            <a:avLst/>
            <a:gdLst>
              <a:gd name="connsiteX0" fmla="*/ 35437 w 212620"/>
              <a:gd name="connsiteY0" fmla="*/ 0 h 3036166"/>
              <a:gd name="connsiteX1" fmla="*/ 177183 w 212620"/>
              <a:gd name="connsiteY1" fmla="*/ 0 h 3036166"/>
              <a:gd name="connsiteX2" fmla="*/ 212620 w 212620"/>
              <a:gd name="connsiteY2" fmla="*/ 35437 h 3036166"/>
              <a:gd name="connsiteX3" fmla="*/ 212620 w 212620"/>
              <a:gd name="connsiteY3" fmla="*/ 3036166 h 3036166"/>
              <a:gd name="connsiteX4" fmla="*/ 212620 w 212620"/>
              <a:gd name="connsiteY4" fmla="*/ 3036166 h 3036166"/>
              <a:gd name="connsiteX5" fmla="*/ 0 w 212620"/>
              <a:gd name="connsiteY5" fmla="*/ 3036166 h 3036166"/>
              <a:gd name="connsiteX6" fmla="*/ 0 w 212620"/>
              <a:gd name="connsiteY6" fmla="*/ 3036166 h 3036166"/>
              <a:gd name="connsiteX7" fmla="*/ 0 w 212620"/>
              <a:gd name="connsiteY7" fmla="*/ 35437 h 3036166"/>
              <a:gd name="connsiteX8" fmla="*/ 35437 w 212620"/>
              <a:gd name="connsiteY8" fmla="*/ 0 h 303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620" h="3036166">
                <a:moveTo>
                  <a:pt x="212620" y="506037"/>
                </a:moveTo>
                <a:lnTo>
                  <a:pt x="212620" y="2530129"/>
                </a:lnTo>
                <a:cubicBezTo>
                  <a:pt x="212620" y="2809597"/>
                  <a:pt x="211509" y="3036159"/>
                  <a:pt x="210138" y="3036159"/>
                </a:cubicBezTo>
                <a:lnTo>
                  <a:pt x="0" y="3036159"/>
                </a:lnTo>
                <a:lnTo>
                  <a:pt x="0" y="3036159"/>
                </a:lnTo>
                <a:lnTo>
                  <a:pt x="0" y="7"/>
                </a:lnTo>
                <a:lnTo>
                  <a:pt x="0" y="7"/>
                </a:lnTo>
                <a:lnTo>
                  <a:pt x="210138" y="7"/>
                </a:lnTo>
                <a:cubicBezTo>
                  <a:pt x="211509" y="7"/>
                  <a:pt x="212620" y="226569"/>
                  <a:pt x="212620" y="506037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1" tIns="21808" rIns="33238" bIns="21810" numCol="1" spcCol="1270" anchor="ctr" anchorCtr="0">
            <a:noAutofit/>
          </a:bodyPr>
          <a:lstStyle/>
          <a:p>
            <a:pPr marL="182563" lvl="1" indent="-90488" algn="l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600" b="0" i="0" kern="1200" dirty="0"/>
              <a:t>Confirm that BATCH-9 is operational to maintain GOGWWD and GJPWSI tables.</a:t>
            </a:r>
            <a:endParaRPr lang="en-US" sz="600" kern="12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ECE0618-A341-190D-75B0-1733A7F57F3F}"/>
              </a:ext>
            </a:extLst>
          </p:cNvPr>
          <p:cNvSpPr/>
          <p:nvPr/>
        </p:nvSpPr>
        <p:spPr>
          <a:xfrm>
            <a:off x="2093913" y="1932040"/>
            <a:ext cx="1707843" cy="265775"/>
          </a:xfrm>
          <a:custGeom>
            <a:avLst/>
            <a:gdLst>
              <a:gd name="connsiteX0" fmla="*/ 0 w 1707843"/>
              <a:gd name="connsiteY0" fmla="*/ 44297 h 265775"/>
              <a:gd name="connsiteX1" fmla="*/ 44297 w 1707843"/>
              <a:gd name="connsiteY1" fmla="*/ 0 h 265775"/>
              <a:gd name="connsiteX2" fmla="*/ 1663546 w 1707843"/>
              <a:gd name="connsiteY2" fmla="*/ 0 h 265775"/>
              <a:gd name="connsiteX3" fmla="*/ 1707843 w 1707843"/>
              <a:gd name="connsiteY3" fmla="*/ 44297 h 265775"/>
              <a:gd name="connsiteX4" fmla="*/ 1707843 w 1707843"/>
              <a:gd name="connsiteY4" fmla="*/ 221478 h 265775"/>
              <a:gd name="connsiteX5" fmla="*/ 1663546 w 1707843"/>
              <a:gd name="connsiteY5" fmla="*/ 265775 h 265775"/>
              <a:gd name="connsiteX6" fmla="*/ 44297 w 1707843"/>
              <a:gd name="connsiteY6" fmla="*/ 265775 h 265775"/>
              <a:gd name="connsiteX7" fmla="*/ 0 w 1707843"/>
              <a:gd name="connsiteY7" fmla="*/ 221478 h 265775"/>
              <a:gd name="connsiteX8" fmla="*/ 0 w 1707843"/>
              <a:gd name="connsiteY8" fmla="*/ 44297 h 26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7843" h="265775">
                <a:moveTo>
                  <a:pt x="0" y="44297"/>
                </a:moveTo>
                <a:cubicBezTo>
                  <a:pt x="0" y="19832"/>
                  <a:pt x="19832" y="0"/>
                  <a:pt x="44297" y="0"/>
                </a:cubicBezTo>
                <a:lnTo>
                  <a:pt x="1663546" y="0"/>
                </a:lnTo>
                <a:cubicBezTo>
                  <a:pt x="1688011" y="0"/>
                  <a:pt x="1707843" y="19832"/>
                  <a:pt x="1707843" y="44297"/>
                </a:cubicBezTo>
                <a:lnTo>
                  <a:pt x="1707843" y="221478"/>
                </a:lnTo>
                <a:cubicBezTo>
                  <a:pt x="1707843" y="245943"/>
                  <a:pt x="1688011" y="265775"/>
                  <a:pt x="1663546" y="265775"/>
                </a:cubicBezTo>
                <a:lnTo>
                  <a:pt x="44297" y="265775"/>
                </a:lnTo>
                <a:cubicBezTo>
                  <a:pt x="19832" y="265775"/>
                  <a:pt x="0" y="245943"/>
                  <a:pt x="0" y="221478"/>
                </a:cubicBezTo>
                <a:lnTo>
                  <a:pt x="0" y="44297"/>
                </a:lnTo>
                <a:close/>
              </a:path>
            </a:pathLst>
          </a:custGeom>
          <a:solidFill>
            <a:srgbClr val="00ACB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94" tIns="35834" rIns="58694" bIns="35834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i="0" kern="1200" dirty="0"/>
              <a:t>Batch Management:</a:t>
            </a:r>
            <a:endParaRPr lang="en-US" sz="1100" kern="12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B072A56-4AFD-3B1B-12BF-4152F1B88BE4}"/>
              </a:ext>
            </a:extLst>
          </p:cNvPr>
          <p:cNvSpPr/>
          <p:nvPr/>
        </p:nvSpPr>
        <p:spPr>
          <a:xfrm>
            <a:off x="3801756" y="2237682"/>
            <a:ext cx="3353424" cy="212620"/>
          </a:xfrm>
          <a:custGeom>
            <a:avLst/>
            <a:gdLst>
              <a:gd name="connsiteX0" fmla="*/ 35437 w 212620"/>
              <a:gd name="connsiteY0" fmla="*/ 0 h 3036166"/>
              <a:gd name="connsiteX1" fmla="*/ 177183 w 212620"/>
              <a:gd name="connsiteY1" fmla="*/ 0 h 3036166"/>
              <a:gd name="connsiteX2" fmla="*/ 212620 w 212620"/>
              <a:gd name="connsiteY2" fmla="*/ 35437 h 3036166"/>
              <a:gd name="connsiteX3" fmla="*/ 212620 w 212620"/>
              <a:gd name="connsiteY3" fmla="*/ 3036166 h 3036166"/>
              <a:gd name="connsiteX4" fmla="*/ 212620 w 212620"/>
              <a:gd name="connsiteY4" fmla="*/ 3036166 h 3036166"/>
              <a:gd name="connsiteX5" fmla="*/ 0 w 212620"/>
              <a:gd name="connsiteY5" fmla="*/ 3036166 h 3036166"/>
              <a:gd name="connsiteX6" fmla="*/ 0 w 212620"/>
              <a:gd name="connsiteY6" fmla="*/ 3036166 h 3036166"/>
              <a:gd name="connsiteX7" fmla="*/ 0 w 212620"/>
              <a:gd name="connsiteY7" fmla="*/ 35437 h 3036166"/>
              <a:gd name="connsiteX8" fmla="*/ 35437 w 212620"/>
              <a:gd name="connsiteY8" fmla="*/ 0 h 303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620" h="3036166">
                <a:moveTo>
                  <a:pt x="212620" y="506037"/>
                </a:moveTo>
                <a:lnTo>
                  <a:pt x="212620" y="2530129"/>
                </a:lnTo>
                <a:cubicBezTo>
                  <a:pt x="212620" y="2809597"/>
                  <a:pt x="211509" y="3036159"/>
                  <a:pt x="210138" y="3036159"/>
                </a:cubicBezTo>
                <a:lnTo>
                  <a:pt x="0" y="3036159"/>
                </a:lnTo>
                <a:lnTo>
                  <a:pt x="0" y="3036159"/>
                </a:lnTo>
                <a:lnTo>
                  <a:pt x="0" y="7"/>
                </a:lnTo>
                <a:lnTo>
                  <a:pt x="0" y="7"/>
                </a:lnTo>
                <a:lnTo>
                  <a:pt x="210138" y="7"/>
                </a:lnTo>
                <a:cubicBezTo>
                  <a:pt x="211509" y="7"/>
                  <a:pt x="212620" y="226569"/>
                  <a:pt x="212620" y="506037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1" tIns="21808" rIns="33238" bIns="21810" numCol="1" spcCol="1270" anchor="ctr" anchorCtr="0">
            <a:noAutofit/>
          </a:bodyPr>
          <a:lstStyle/>
          <a:p>
            <a:pPr marL="182563" lvl="1" indent="-90488" algn="l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600" b="0" i="0" kern="1200" dirty="0"/>
              <a:t>Verify and update the expiry time on </a:t>
            </a:r>
            <a:r>
              <a:rPr lang="en-US" sz="600" b="0" i="0" kern="1200" dirty="0" err="1"/>
              <a:t>iEnabler</a:t>
            </a:r>
            <a:r>
              <a:rPr lang="en-US" sz="600" b="0" i="0" kern="1200" dirty="0"/>
              <a:t> for seamless functionality.</a:t>
            </a:r>
            <a:endParaRPr lang="en-US" sz="600" kern="12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FFB28E7-97A1-4ACE-C926-9A004FE69D78}"/>
              </a:ext>
            </a:extLst>
          </p:cNvPr>
          <p:cNvSpPr/>
          <p:nvPr/>
        </p:nvSpPr>
        <p:spPr>
          <a:xfrm>
            <a:off x="2093913" y="2211104"/>
            <a:ext cx="1707843" cy="265775"/>
          </a:xfrm>
          <a:custGeom>
            <a:avLst/>
            <a:gdLst>
              <a:gd name="connsiteX0" fmla="*/ 0 w 1707843"/>
              <a:gd name="connsiteY0" fmla="*/ 44297 h 265775"/>
              <a:gd name="connsiteX1" fmla="*/ 44297 w 1707843"/>
              <a:gd name="connsiteY1" fmla="*/ 0 h 265775"/>
              <a:gd name="connsiteX2" fmla="*/ 1663546 w 1707843"/>
              <a:gd name="connsiteY2" fmla="*/ 0 h 265775"/>
              <a:gd name="connsiteX3" fmla="*/ 1707843 w 1707843"/>
              <a:gd name="connsiteY3" fmla="*/ 44297 h 265775"/>
              <a:gd name="connsiteX4" fmla="*/ 1707843 w 1707843"/>
              <a:gd name="connsiteY4" fmla="*/ 221478 h 265775"/>
              <a:gd name="connsiteX5" fmla="*/ 1663546 w 1707843"/>
              <a:gd name="connsiteY5" fmla="*/ 265775 h 265775"/>
              <a:gd name="connsiteX6" fmla="*/ 44297 w 1707843"/>
              <a:gd name="connsiteY6" fmla="*/ 265775 h 265775"/>
              <a:gd name="connsiteX7" fmla="*/ 0 w 1707843"/>
              <a:gd name="connsiteY7" fmla="*/ 221478 h 265775"/>
              <a:gd name="connsiteX8" fmla="*/ 0 w 1707843"/>
              <a:gd name="connsiteY8" fmla="*/ 44297 h 26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7843" h="265775">
                <a:moveTo>
                  <a:pt x="0" y="44297"/>
                </a:moveTo>
                <a:cubicBezTo>
                  <a:pt x="0" y="19832"/>
                  <a:pt x="19832" y="0"/>
                  <a:pt x="44297" y="0"/>
                </a:cubicBezTo>
                <a:lnTo>
                  <a:pt x="1663546" y="0"/>
                </a:lnTo>
                <a:cubicBezTo>
                  <a:pt x="1688011" y="0"/>
                  <a:pt x="1707843" y="19832"/>
                  <a:pt x="1707843" y="44297"/>
                </a:cubicBezTo>
                <a:lnTo>
                  <a:pt x="1707843" y="221478"/>
                </a:lnTo>
                <a:cubicBezTo>
                  <a:pt x="1707843" y="245943"/>
                  <a:pt x="1688011" y="265775"/>
                  <a:pt x="1663546" y="265775"/>
                </a:cubicBezTo>
                <a:lnTo>
                  <a:pt x="44297" y="265775"/>
                </a:lnTo>
                <a:cubicBezTo>
                  <a:pt x="19832" y="265775"/>
                  <a:pt x="0" y="245943"/>
                  <a:pt x="0" y="221478"/>
                </a:cubicBezTo>
                <a:lnTo>
                  <a:pt x="0" y="44297"/>
                </a:lnTo>
                <a:close/>
              </a:path>
            </a:pathLst>
          </a:custGeom>
          <a:solidFill>
            <a:srgbClr val="00ACB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94" tIns="35834" rIns="58694" bIns="35834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i="0" kern="1200"/>
              <a:t>iEnabler Maintenance:</a:t>
            </a:r>
            <a:endParaRPr lang="en-US" sz="1100" kern="120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88251B8-288F-BB7E-DBD0-C2751D755096}"/>
              </a:ext>
            </a:extLst>
          </p:cNvPr>
          <p:cNvSpPr/>
          <p:nvPr/>
        </p:nvSpPr>
        <p:spPr>
          <a:xfrm>
            <a:off x="3801756" y="2516746"/>
            <a:ext cx="3353424" cy="212620"/>
          </a:xfrm>
          <a:custGeom>
            <a:avLst/>
            <a:gdLst>
              <a:gd name="connsiteX0" fmla="*/ 35437 w 212620"/>
              <a:gd name="connsiteY0" fmla="*/ 0 h 3036166"/>
              <a:gd name="connsiteX1" fmla="*/ 177183 w 212620"/>
              <a:gd name="connsiteY1" fmla="*/ 0 h 3036166"/>
              <a:gd name="connsiteX2" fmla="*/ 212620 w 212620"/>
              <a:gd name="connsiteY2" fmla="*/ 35437 h 3036166"/>
              <a:gd name="connsiteX3" fmla="*/ 212620 w 212620"/>
              <a:gd name="connsiteY3" fmla="*/ 3036166 h 3036166"/>
              <a:gd name="connsiteX4" fmla="*/ 212620 w 212620"/>
              <a:gd name="connsiteY4" fmla="*/ 3036166 h 3036166"/>
              <a:gd name="connsiteX5" fmla="*/ 0 w 212620"/>
              <a:gd name="connsiteY5" fmla="*/ 3036166 h 3036166"/>
              <a:gd name="connsiteX6" fmla="*/ 0 w 212620"/>
              <a:gd name="connsiteY6" fmla="*/ 3036166 h 3036166"/>
              <a:gd name="connsiteX7" fmla="*/ 0 w 212620"/>
              <a:gd name="connsiteY7" fmla="*/ 35437 h 3036166"/>
              <a:gd name="connsiteX8" fmla="*/ 35437 w 212620"/>
              <a:gd name="connsiteY8" fmla="*/ 0 h 303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620" h="3036166">
                <a:moveTo>
                  <a:pt x="212620" y="506037"/>
                </a:moveTo>
                <a:lnTo>
                  <a:pt x="212620" y="2530129"/>
                </a:lnTo>
                <a:cubicBezTo>
                  <a:pt x="212620" y="2809597"/>
                  <a:pt x="211509" y="3036159"/>
                  <a:pt x="210138" y="3036159"/>
                </a:cubicBezTo>
                <a:lnTo>
                  <a:pt x="0" y="3036159"/>
                </a:lnTo>
                <a:lnTo>
                  <a:pt x="0" y="3036159"/>
                </a:lnTo>
                <a:lnTo>
                  <a:pt x="0" y="7"/>
                </a:lnTo>
                <a:lnTo>
                  <a:pt x="0" y="7"/>
                </a:lnTo>
                <a:lnTo>
                  <a:pt x="210138" y="7"/>
                </a:lnTo>
                <a:cubicBezTo>
                  <a:pt x="211509" y="7"/>
                  <a:pt x="212620" y="226569"/>
                  <a:pt x="212620" y="506037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1" tIns="21808" rIns="33238" bIns="21810" numCol="1" spcCol="1270" anchor="ctr" anchorCtr="0">
            <a:noAutofit/>
          </a:bodyPr>
          <a:lstStyle/>
          <a:p>
            <a:pPr marL="182563" lvl="1" indent="-90488" algn="l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600" b="0" i="0" kern="1200" dirty="0"/>
              <a:t>Review and adjust session limits on the Wizard platform.</a:t>
            </a:r>
            <a:endParaRPr lang="en-US" sz="600" kern="12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AFA2617-67BF-62EE-8D0C-F0D97675F74A}"/>
              </a:ext>
            </a:extLst>
          </p:cNvPr>
          <p:cNvSpPr/>
          <p:nvPr/>
        </p:nvSpPr>
        <p:spPr>
          <a:xfrm>
            <a:off x="2093913" y="2490168"/>
            <a:ext cx="1707843" cy="265775"/>
          </a:xfrm>
          <a:custGeom>
            <a:avLst/>
            <a:gdLst>
              <a:gd name="connsiteX0" fmla="*/ 0 w 1707843"/>
              <a:gd name="connsiteY0" fmla="*/ 44297 h 265775"/>
              <a:gd name="connsiteX1" fmla="*/ 44297 w 1707843"/>
              <a:gd name="connsiteY1" fmla="*/ 0 h 265775"/>
              <a:gd name="connsiteX2" fmla="*/ 1663546 w 1707843"/>
              <a:gd name="connsiteY2" fmla="*/ 0 h 265775"/>
              <a:gd name="connsiteX3" fmla="*/ 1707843 w 1707843"/>
              <a:gd name="connsiteY3" fmla="*/ 44297 h 265775"/>
              <a:gd name="connsiteX4" fmla="*/ 1707843 w 1707843"/>
              <a:gd name="connsiteY4" fmla="*/ 221478 h 265775"/>
              <a:gd name="connsiteX5" fmla="*/ 1663546 w 1707843"/>
              <a:gd name="connsiteY5" fmla="*/ 265775 h 265775"/>
              <a:gd name="connsiteX6" fmla="*/ 44297 w 1707843"/>
              <a:gd name="connsiteY6" fmla="*/ 265775 h 265775"/>
              <a:gd name="connsiteX7" fmla="*/ 0 w 1707843"/>
              <a:gd name="connsiteY7" fmla="*/ 221478 h 265775"/>
              <a:gd name="connsiteX8" fmla="*/ 0 w 1707843"/>
              <a:gd name="connsiteY8" fmla="*/ 44297 h 26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7843" h="265775">
                <a:moveTo>
                  <a:pt x="0" y="44297"/>
                </a:moveTo>
                <a:cubicBezTo>
                  <a:pt x="0" y="19832"/>
                  <a:pt x="19832" y="0"/>
                  <a:pt x="44297" y="0"/>
                </a:cubicBezTo>
                <a:lnTo>
                  <a:pt x="1663546" y="0"/>
                </a:lnTo>
                <a:cubicBezTo>
                  <a:pt x="1688011" y="0"/>
                  <a:pt x="1707843" y="19832"/>
                  <a:pt x="1707843" y="44297"/>
                </a:cubicBezTo>
                <a:lnTo>
                  <a:pt x="1707843" y="221478"/>
                </a:lnTo>
                <a:cubicBezTo>
                  <a:pt x="1707843" y="245943"/>
                  <a:pt x="1688011" y="265775"/>
                  <a:pt x="1663546" y="265775"/>
                </a:cubicBezTo>
                <a:lnTo>
                  <a:pt x="44297" y="265775"/>
                </a:lnTo>
                <a:cubicBezTo>
                  <a:pt x="19832" y="265775"/>
                  <a:pt x="0" y="245943"/>
                  <a:pt x="0" y="221478"/>
                </a:cubicBezTo>
                <a:lnTo>
                  <a:pt x="0" y="44297"/>
                </a:lnTo>
                <a:close/>
              </a:path>
            </a:pathLst>
          </a:custGeom>
          <a:solidFill>
            <a:srgbClr val="00ACB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94" tIns="35834" rIns="58694" bIns="35834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i="0" kern="1200"/>
              <a:t>Session Optimization:</a:t>
            </a:r>
            <a:endParaRPr lang="en-US" sz="1100" kern="12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DBAD62C-6CDD-D0D9-1D21-DDFC6E713D34}"/>
              </a:ext>
            </a:extLst>
          </p:cNvPr>
          <p:cNvSpPr/>
          <p:nvPr/>
        </p:nvSpPr>
        <p:spPr>
          <a:xfrm>
            <a:off x="2093912" y="2769231"/>
            <a:ext cx="5061267" cy="265775"/>
          </a:xfrm>
          <a:custGeom>
            <a:avLst/>
            <a:gdLst>
              <a:gd name="connsiteX0" fmla="*/ 0 w 4739380"/>
              <a:gd name="connsiteY0" fmla="*/ 44297 h 265775"/>
              <a:gd name="connsiteX1" fmla="*/ 44297 w 4739380"/>
              <a:gd name="connsiteY1" fmla="*/ 0 h 265775"/>
              <a:gd name="connsiteX2" fmla="*/ 4695083 w 4739380"/>
              <a:gd name="connsiteY2" fmla="*/ 0 h 265775"/>
              <a:gd name="connsiteX3" fmla="*/ 4739380 w 4739380"/>
              <a:gd name="connsiteY3" fmla="*/ 44297 h 265775"/>
              <a:gd name="connsiteX4" fmla="*/ 4739380 w 4739380"/>
              <a:gd name="connsiteY4" fmla="*/ 221478 h 265775"/>
              <a:gd name="connsiteX5" fmla="*/ 4695083 w 4739380"/>
              <a:gd name="connsiteY5" fmla="*/ 265775 h 265775"/>
              <a:gd name="connsiteX6" fmla="*/ 44297 w 4739380"/>
              <a:gd name="connsiteY6" fmla="*/ 265775 h 265775"/>
              <a:gd name="connsiteX7" fmla="*/ 0 w 4739380"/>
              <a:gd name="connsiteY7" fmla="*/ 221478 h 265775"/>
              <a:gd name="connsiteX8" fmla="*/ 0 w 4739380"/>
              <a:gd name="connsiteY8" fmla="*/ 44297 h 26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9380" h="265775">
                <a:moveTo>
                  <a:pt x="0" y="44297"/>
                </a:moveTo>
                <a:cubicBezTo>
                  <a:pt x="0" y="19832"/>
                  <a:pt x="19832" y="0"/>
                  <a:pt x="44297" y="0"/>
                </a:cubicBezTo>
                <a:lnTo>
                  <a:pt x="4695083" y="0"/>
                </a:lnTo>
                <a:cubicBezTo>
                  <a:pt x="4719548" y="0"/>
                  <a:pt x="4739380" y="19832"/>
                  <a:pt x="4739380" y="44297"/>
                </a:cubicBezTo>
                <a:lnTo>
                  <a:pt x="4739380" y="221478"/>
                </a:lnTo>
                <a:cubicBezTo>
                  <a:pt x="4739380" y="245943"/>
                  <a:pt x="4719548" y="265775"/>
                  <a:pt x="4695083" y="265775"/>
                </a:cubicBezTo>
                <a:lnTo>
                  <a:pt x="44297" y="265775"/>
                </a:lnTo>
                <a:cubicBezTo>
                  <a:pt x="19832" y="265775"/>
                  <a:pt x="0" y="245943"/>
                  <a:pt x="0" y="221478"/>
                </a:cubicBezTo>
                <a:lnTo>
                  <a:pt x="0" y="44297"/>
                </a:lnTo>
                <a:close/>
              </a:path>
            </a:pathLst>
          </a:custGeom>
          <a:solidFill>
            <a:srgbClr val="0066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94" tIns="35834" rIns="58694" bIns="35834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i="0" kern="1200" dirty="0"/>
              <a:t>Additional System Checks by </a:t>
            </a:r>
            <a:r>
              <a:rPr lang="en-US" sz="1200" b="1" i="0" kern="1200" dirty="0" err="1"/>
              <a:t>Gencore</a:t>
            </a:r>
            <a:r>
              <a:rPr lang="en-US" sz="1200" b="1" i="0" kern="1200" dirty="0"/>
              <a:t>/Dba</a:t>
            </a:r>
            <a:endParaRPr lang="en-US" sz="1200" kern="12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A3D3807-717D-B14B-B70A-FE7F13962E55}"/>
              </a:ext>
            </a:extLst>
          </p:cNvPr>
          <p:cNvSpPr/>
          <p:nvPr/>
        </p:nvSpPr>
        <p:spPr>
          <a:xfrm>
            <a:off x="3801756" y="3074873"/>
            <a:ext cx="3353424" cy="212620"/>
          </a:xfrm>
          <a:custGeom>
            <a:avLst/>
            <a:gdLst>
              <a:gd name="connsiteX0" fmla="*/ 35437 w 212620"/>
              <a:gd name="connsiteY0" fmla="*/ 0 h 3036166"/>
              <a:gd name="connsiteX1" fmla="*/ 177183 w 212620"/>
              <a:gd name="connsiteY1" fmla="*/ 0 h 3036166"/>
              <a:gd name="connsiteX2" fmla="*/ 212620 w 212620"/>
              <a:gd name="connsiteY2" fmla="*/ 35437 h 3036166"/>
              <a:gd name="connsiteX3" fmla="*/ 212620 w 212620"/>
              <a:gd name="connsiteY3" fmla="*/ 3036166 h 3036166"/>
              <a:gd name="connsiteX4" fmla="*/ 212620 w 212620"/>
              <a:gd name="connsiteY4" fmla="*/ 3036166 h 3036166"/>
              <a:gd name="connsiteX5" fmla="*/ 0 w 212620"/>
              <a:gd name="connsiteY5" fmla="*/ 3036166 h 3036166"/>
              <a:gd name="connsiteX6" fmla="*/ 0 w 212620"/>
              <a:gd name="connsiteY6" fmla="*/ 3036166 h 3036166"/>
              <a:gd name="connsiteX7" fmla="*/ 0 w 212620"/>
              <a:gd name="connsiteY7" fmla="*/ 35437 h 3036166"/>
              <a:gd name="connsiteX8" fmla="*/ 35437 w 212620"/>
              <a:gd name="connsiteY8" fmla="*/ 0 h 303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620" h="3036166">
                <a:moveTo>
                  <a:pt x="212620" y="506037"/>
                </a:moveTo>
                <a:lnTo>
                  <a:pt x="212620" y="2530129"/>
                </a:lnTo>
                <a:cubicBezTo>
                  <a:pt x="212620" y="2809597"/>
                  <a:pt x="211509" y="3036159"/>
                  <a:pt x="210138" y="3036159"/>
                </a:cubicBezTo>
                <a:lnTo>
                  <a:pt x="0" y="3036159"/>
                </a:lnTo>
                <a:lnTo>
                  <a:pt x="0" y="3036159"/>
                </a:lnTo>
                <a:lnTo>
                  <a:pt x="0" y="7"/>
                </a:lnTo>
                <a:lnTo>
                  <a:pt x="0" y="7"/>
                </a:lnTo>
                <a:lnTo>
                  <a:pt x="210138" y="7"/>
                </a:lnTo>
                <a:cubicBezTo>
                  <a:pt x="211509" y="7"/>
                  <a:pt x="212620" y="226569"/>
                  <a:pt x="212620" y="506037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1" tIns="21809" rIns="33238" bIns="21809" numCol="1" spcCol="1270" anchor="ctr" anchorCtr="0">
            <a:noAutofit/>
          </a:bodyPr>
          <a:lstStyle/>
          <a:p>
            <a:pPr marL="182563" lvl="1" indent="-90488" algn="l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600" b="0" i="0" kern="1200" dirty="0"/>
              <a:t>Ensure the </a:t>
            </a:r>
            <a:r>
              <a:rPr lang="en-US" sz="600" b="0" i="0" kern="1200" dirty="0" err="1"/>
              <a:t>mailserver</a:t>
            </a:r>
            <a:r>
              <a:rPr lang="en-US" sz="600" b="0" i="0" kern="1200" dirty="0"/>
              <a:t> is functioning optimally to facilitate routing.</a:t>
            </a:r>
            <a:endParaRPr lang="en-US" sz="600" kern="120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B175F66-846C-154B-2A6C-434778B5DAB7}"/>
              </a:ext>
            </a:extLst>
          </p:cNvPr>
          <p:cNvSpPr/>
          <p:nvPr/>
        </p:nvSpPr>
        <p:spPr>
          <a:xfrm>
            <a:off x="2093913" y="3048295"/>
            <a:ext cx="1707843" cy="265775"/>
          </a:xfrm>
          <a:custGeom>
            <a:avLst/>
            <a:gdLst>
              <a:gd name="connsiteX0" fmla="*/ 0 w 1707843"/>
              <a:gd name="connsiteY0" fmla="*/ 44297 h 265775"/>
              <a:gd name="connsiteX1" fmla="*/ 44297 w 1707843"/>
              <a:gd name="connsiteY1" fmla="*/ 0 h 265775"/>
              <a:gd name="connsiteX2" fmla="*/ 1663546 w 1707843"/>
              <a:gd name="connsiteY2" fmla="*/ 0 h 265775"/>
              <a:gd name="connsiteX3" fmla="*/ 1707843 w 1707843"/>
              <a:gd name="connsiteY3" fmla="*/ 44297 h 265775"/>
              <a:gd name="connsiteX4" fmla="*/ 1707843 w 1707843"/>
              <a:gd name="connsiteY4" fmla="*/ 221478 h 265775"/>
              <a:gd name="connsiteX5" fmla="*/ 1663546 w 1707843"/>
              <a:gd name="connsiteY5" fmla="*/ 265775 h 265775"/>
              <a:gd name="connsiteX6" fmla="*/ 44297 w 1707843"/>
              <a:gd name="connsiteY6" fmla="*/ 265775 h 265775"/>
              <a:gd name="connsiteX7" fmla="*/ 0 w 1707843"/>
              <a:gd name="connsiteY7" fmla="*/ 221478 h 265775"/>
              <a:gd name="connsiteX8" fmla="*/ 0 w 1707843"/>
              <a:gd name="connsiteY8" fmla="*/ 44297 h 26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7843" h="265775">
                <a:moveTo>
                  <a:pt x="0" y="44297"/>
                </a:moveTo>
                <a:cubicBezTo>
                  <a:pt x="0" y="19832"/>
                  <a:pt x="19832" y="0"/>
                  <a:pt x="44297" y="0"/>
                </a:cubicBezTo>
                <a:lnTo>
                  <a:pt x="1663546" y="0"/>
                </a:lnTo>
                <a:cubicBezTo>
                  <a:pt x="1688011" y="0"/>
                  <a:pt x="1707843" y="19832"/>
                  <a:pt x="1707843" y="44297"/>
                </a:cubicBezTo>
                <a:lnTo>
                  <a:pt x="1707843" y="221478"/>
                </a:lnTo>
                <a:cubicBezTo>
                  <a:pt x="1707843" y="245943"/>
                  <a:pt x="1688011" y="265775"/>
                  <a:pt x="1663546" y="265775"/>
                </a:cubicBezTo>
                <a:lnTo>
                  <a:pt x="44297" y="265775"/>
                </a:lnTo>
                <a:cubicBezTo>
                  <a:pt x="19832" y="265775"/>
                  <a:pt x="0" y="245943"/>
                  <a:pt x="0" y="221478"/>
                </a:cubicBezTo>
                <a:lnTo>
                  <a:pt x="0" y="44297"/>
                </a:lnTo>
                <a:close/>
              </a:path>
            </a:pathLst>
          </a:custGeom>
          <a:solidFill>
            <a:srgbClr val="00ACB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94" tIns="35834" rIns="58694" bIns="35834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i="0" kern="1200"/>
              <a:t>Mailserver Health:</a:t>
            </a:r>
            <a:endParaRPr lang="en-US" sz="1100" kern="120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E7BC98E-4D7E-935B-585C-20667FF1C109}"/>
              </a:ext>
            </a:extLst>
          </p:cNvPr>
          <p:cNvSpPr/>
          <p:nvPr/>
        </p:nvSpPr>
        <p:spPr>
          <a:xfrm>
            <a:off x="3801756" y="3353936"/>
            <a:ext cx="3353424" cy="212620"/>
          </a:xfrm>
          <a:custGeom>
            <a:avLst/>
            <a:gdLst>
              <a:gd name="connsiteX0" fmla="*/ 35437 w 212620"/>
              <a:gd name="connsiteY0" fmla="*/ 0 h 3036166"/>
              <a:gd name="connsiteX1" fmla="*/ 177183 w 212620"/>
              <a:gd name="connsiteY1" fmla="*/ 0 h 3036166"/>
              <a:gd name="connsiteX2" fmla="*/ 212620 w 212620"/>
              <a:gd name="connsiteY2" fmla="*/ 35437 h 3036166"/>
              <a:gd name="connsiteX3" fmla="*/ 212620 w 212620"/>
              <a:gd name="connsiteY3" fmla="*/ 3036166 h 3036166"/>
              <a:gd name="connsiteX4" fmla="*/ 212620 w 212620"/>
              <a:gd name="connsiteY4" fmla="*/ 3036166 h 3036166"/>
              <a:gd name="connsiteX5" fmla="*/ 0 w 212620"/>
              <a:gd name="connsiteY5" fmla="*/ 3036166 h 3036166"/>
              <a:gd name="connsiteX6" fmla="*/ 0 w 212620"/>
              <a:gd name="connsiteY6" fmla="*/ 3036166 h 3036166"/>
              <a:gd name="connsiteX7" fmla="*/ 0 w 212620"/>
              <a:gd name="connsiteY7" fmla="*/ 35437 h 3036166"/>
              <a:gd name="connsiteX8" fmla="*/ 35437 w 212620"/>
              <a:gd name="connsiteY8" fmla="*/ 0 h 303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620" h="3036166">
                <a:moveTo>
                  <a:pt x="212620" y="506037"/>
                </a:moveTo>
                <a:lnTo>
                  <a:pt x="212620" y="2530129"/>
                </a:lnTo>
                <a:cubicBezTo>
                  <a:pt x="212620" y="2809597"/>
                  <a:pt x="211509" y="3036159"/>
                  <a:pt x="210138" y="3036159"/>
                </a:cubicBezTo>
                <a:lnTo>
                  <a:pt x="0" y="3036159"/>
                </a:lnTo>
                <a:lnTo>
                  <a:pt x="0" y="3036159"/>
                </a:lnTo>
                <a:lnTo>
                  <a:pt x="0" y="7"/>
                </a:lnTo>
                <a:lnTo>
                  <a:pt x="0" y="7"/>
                </a:lnTo>
                <a:lnTo>
                  <a:pt x="210138" y="7"/>
                </a:lnTo>
                <a:cubicBezTo>
                  <a:pt x="211509" y="7"/>
                  <a:pt x="212620" y="226569"/>
                  <a:pt x="212620" y="506037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1" tIns="21809" rIns="33238" bIns="21809" numCol="1" spcCol="1270" anchor="ctr" anchorCtr="0">
            <a:noAutofit/>
          </a:bodyPr>
          <a:lstStyle/>
          <a:p>
            <a:pPr marL="182563" lvl="1" indent="-90488" algn="l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600" b="0" i="0" kern="1200" dirty="0"/>
              <a:t>Monitor and clear any 'broken' or 'failed' jobs in </a:t>
            </a:r>
            <a:r>
              <a:rPr lang="en-US" sz="600" b="0" i="0" kern="1200" dirty="0" err="1"/>
              <a:t>user_jobs</a:t>
            </a:r>
            <a:r>
              <a:rPr lang="en-US" sz="600" b="0" i="0" kern="1200" dirty="0"/>
              <a:t> for streamlined processes.</a:t>
            </a:r>
            <a:endParaRPr lang="en-US" sz="600" kern="120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CA4EE86-B5DC-E740-42C4-2A16718BED69}"/>
              </a:ext>
            </a:extLst>
          </p:cNvPr>
          <p:cNvSpPr/>
          <p:nvPr/>
        </p:nvSpPr>
        <p:spPr>
          <a:xfrm>
            <a:off x="2093913" y="3327359"/>
            <a:ext cx="1707843" cy="265775"/>
          </a:xfrm>
          <a:custGeom>
            <a:avLst/>
            <a:gdLst>
              <a:gd name="connsiteX0" fmla="*/ 0 w 1707843"/>
              <a:gd name="connsiteY0" fmla="*/ 44297 h 265775"/>
              <a:gd name="connsiteX1" fmla="*/ 44297 w 1707843"/>
              <a:gd name="connsiteY1" fmla="*/ 0 h 265775"/>
              <a:gd name="connsiteX2" fmla="*/ 1663546 w 1707843"/>
              <a:gd name="connsiteY2" fmla="*/ 0 h 265775"/>
              <a:gd name="connsiteX3" fmla="*/ 1707843 w 1707843"/>
              <a:gd name="connsiteY3" fmla="*/ 44297 h 265775"/>
              <a:gd name="connsiteX4" fmla="*/ 1707843 w 1707843"/>
              <a:gd name="connsiteY4" fmla="*/ 221478 h 265775"/>
              <a:gd name="connsiteX5" fmla="*/ 1663546 w 1707843"/>
              <a:gd name="connsiteY5" fmla="*/ 265775 h 265775"/>
              <a:gd name="connsiteX6" fmla="*/ 44297 w 1707843"/>
              <a:gd name="connsiteY6" fmla="*/ 265775 h 265775"/>
              <a:gd name="connsiteX7" fmla="*/ 0 w 1707843"/>
              <a:gd name="connsiteY7" fmla="*/ 221478 h 265775"/>
              <a:gd name="connsiteX8" fmla="*/ 0 w 1707843"/>
              <a:gd name="connsiteY8" fmla="*/ 44297 h 26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7843" h="265775">
                <a:moveTo>
                  <a:pt x="0" y="44297"/>
                </a:moveTo>
                <a:cubicBezTo>
                  <a:pt x="0" y="19832"/>
                  <a:pt x="19832" y="0"/>
                  <a:pt x="44297" y="0"/>
                </a:cubicBezTo>
                <a:lnTo>
                  <a:pt x="1663546" y="0"/>
                </a:lnTo>
                <a:cubicBezTo>
                  <a:pt x="1688011" y="0"/>
                  <a:pt x="1707843" y="19832"/>
                  <a:pt x="1707843" y="44297"/>
                </a:cubicBezTo>
                <a:lnTo>
                  <a:pt x="1707843" y="221478"/>
                </a:lnTo>
                <a:cubicBezTo>
                  <a:pt x="1707843" y="245943"/>
                  <a:pt x="1688011" y="265775"/>
                  <a:pt x="1663546" y="265775"/>
                </a:cubicBezTo>
                <a:lnTo>
                  <a:pt x="44297" y="265775"/>
                </a:lnTo>
                <a:cubicBezTo>
                  <a:pt x="19832" y="265775"/>
                  <a:pt x="0" y="245943"/>
                  <a:pt x="0" y="221478"/>
                </a:cubicBezTo>
                <a:lnTo>
                  <a:pt x="0" y="44297"/>
                </a:lnTo>
                <a:close/>
              </a:path>
            </a:pathLst>
          </a:custGeom>
          <a:solidFill>
            <a:srgbClr val="00ACB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94" tIns="35834" rIns="58694" bIns="35834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i="0" kern="1200"/>
              <a:t>Job Processes:</a:t>
            </a:r>
            <a:endParaRPr lang="en-US" sz="1100" kern="120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A06339F-9C0F-8F54-8168-839DBA4F2E51}"/>
              </a:ext>
            </a:extLst>
          </p:cNvPr>
          <p:cNvSpPr/>
          <p:nvPr/>
        </p:nvSpPr>
        <p:spPr>
          <a:xfrm>
            <a:off x="3801756" y="3633000"/>
            <a:ext cx="3353424" cy="212621"/>
          </a:xfrm>
          <a:custGeom>
            <a:avLst/>
            <a:gdLst>
              <a:gd name="connsiteX0" fmla="*/ 35437 w 212620"/>
              <a:gd name="connsiteY0" fmla="*/ 0 h 3036166"/>
              <a:gd name="connsiteX1" fmla="*/ 177183 w 212620"/>
              <a:gd name="connsiteY1" fmla="*/ 0 h 3036166"/>
              <a:gd name="connsiteX2" fmla="*/ 212620 w 212620"/>
              <a:gd name="connsiteY2" fmla="*/ 35437 h 3036166"/>
              <a:gd name="connsiteX3" fmla="*/ 212620 w 212620"/>
              <a:gd name="connsiteY3" fmla="*/ 3036166 h 3036166"/>
              <a:gd name="connsiteX4" fmla="*/ 212620 w 212620"/>
              <a:gd name="connsiteY4" fmla="*/ 3036166 h 3036166"/>
              <a:gd name="connsiteX5" fmla="*/ 0 w 212620"/>
              <a:gd name="connsiteY5" fmla="*/ 3036166 h 3036166"/>
              <a:gd name="connsiteX6" fmla="*/ 0 w 212620"/>
              <a:gd name="connsiteY6" fmla="*/ 3036166 h 3036166"/>
              <a:gd name="connsiteX7" fmla="*/ 0 w 212620"/>
              <a:gd name="connsiteY7" fmla="*/ 35437 h 3036166"/>
              <a:gd name="connsiteX8" fmla="*/ 35437 w 212620"/>
              <a:gd name="connsiteY8" fmla="*/ 0 h 303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620" h="3036166">
                <a:moveTo>
                  <a:pt x="212620" y="506037"/>
                </a:moveTo>
                <a:lnTo>
                  <a:pt x="212620" y="2530129"/>
                </a:lnTo>
                <a:cubicBezTo>
                  <a:pt x="212620" y="2809597"/>
                  <a:pt x="211509" y="3036159"/>
                  <a:pt x="210138" y="3036159"/>
                </a:cubicBezTo>
                <a:lnTo>
                  <a:pt x="0" y="3036159"/>
                </a:lnTo>
                <a:lnTo>
                  <a:pt x="0" y="3036159"/>
                </a:lnTo>
                <a:lnTo>
                  <a:pt x="0" y="7"/>
                </a:lnTo>
                <a:lnTo>
                  <a:pt x="0" y="7"/>
                </a:lnTo>
                <a:lnTo>
                  <a:pt x="210138" y="7"/>
                </a:lnTo>
                <a:cubicBezTo>
                  <a:pt x="211509" y="7"/>
                  <a:pt x="212620" y="226569"/>
                  <a:pt x="212620" y="506037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1" tIns="21809" rIns="33238" bIns="21810" numCol="1" spcCol="1270" anchor="ctr" anchorCtr="0">
            <a:noAutofit/>
          </a:bodyPr>
          <a:lstStyle/>
          <a:p>
            <a:pPr marL="182563" lvl="1" indent="-90488" algn="l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600" b="0" i="0" kern="1200" dirty="0"/>
              <a:t>Evaluate the </a:t>
            </a:r>
            <a:r>
              <a:rPr lang="en-US" sz="600" b="0" i="0" kern="1200" dirty="0" err="1"/>
              <a:t>result_cache</a:t>
            </a:r>
            <a:r>
              <a:rPr lang="en-US" sz="600" b="0" i="0" kern="1200" dirty="0"/>
              <a:t> on the database for optimal performance.</a:t>
            </a:r>
            <a:endParaRPr lang="en-US" sz="600" kern="120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794BE85-BF29-182A-A073-263870B34FAC}"/>
              </a:ext>
            </a:extLst>
          </p:cNvPr>
          <p:cNvSpPr/>
          <p:nvPr/>
        </p:nvSpPr>
        <p:spPr>
          <a:xfrm>
            <a:off x="2093913" y="3606423"/>
            <a:ext cx="1707843" cy="265775"/>
          </a:xfrm>
          <a:custGeom>
            <a:avLst/>
            <a:gdLst>
              <a:gd name="connsiteX0" fmla="*/ 0 w 1707843"/>
              <a:gd name="connsiteY0" fmla="*/ 44297 h 265775"/>
              <a:gd name="connsiteX1" fmla="*/ 44297 w 1707843"/>
              <a:gd name="connsiteY1" fmla="*/ 0 h 265775"/>
              <a:gd name="connsiteX2" fmla="*/ 1663546 w 1707843"/>
              <a:gd name="connsiteY2" fmla="*/ 0 h 265775"/>
              <a:gd name="connsiteX3" fmla="*/ 1707843 w 1707843"/>
              <a:gd name="connsiteY3" fmla="*/ 44297 h 265775"/>
              <a:gd name="connsiteX4" fmla="*/ 1707843 w 1707843"/>
              <a:gd name="connsiteY4" fmla="*/ 221478 h 265775"/>
              <a:gd name="connsiteX5" fmla="*/ 1663546 w 1707843"/>
              <a:gd name="connsiteY5" fmla="*/ 265775 h 265775"/>
              <a:gd name="connsiteX6" fmla="*/ 44297 w 1707843"/>
              <a:gd name="connsiteY6" fmla="*/ 265775 h 265775"/>
              <a:gd name="connsiteX7" fmla="*/ 0 w 1707843"/>
              <a:gd name="connsiteY7" fmla="*/ 221478 h 265775"/>
              <a:gd name="connsiteX8" fmla="*/ 0 w 1707843"/>
              <a:gd name="connsiteY8" fmla="*/ 44297 h 26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7843" h="265775">
                <a:moveTo>
                  <a:pt x="0" y="44297"/>
                </a:moveTo>
                <a:cubicBezTo>
                  <a:pt x="0" y="19832"/>
                  <a:pt x="19832" y="0"/>
                  <a:pt x="44297" y="0"/>
                </a:cubicBezTo>
                <a:lnTo>
                  <a:pt x="1663546" y="0"/>
                </a:lnTo>
                <a:cubicBezTo>
                  <a:pt x="1688011" y="0"/>
                  <a:pt x="1707843" y="19832"/>
                  <a:pt x="1707843" y="44297"/>
                </a:cubicBezTo>
                <a:lnTo>
                  <a:pt x="1707843" y="221478"/>
                </a:lnTo>
                <a:cubicBezTo>
                  <a:pt x="1707843" y="245943"/>
                  <a:pt x="1688011" y="265775"/>
                  <a:pt x="1663546" y="265775"/>
                </a:cubicBezTo>
                <a:lnTo>
                  <a:pt x="44297" y="265775"/>
                </a:lnTo>
                <a:cubicBezTo>
                  <a:pt x="19832" y="265775"/>
                  <a:pt x="0" y="245943"/>
                  <a:pt x="0" y="221478"/>
                </a:cubicBezTo>
                <a:lnTo>
                  <a:pt x="0" y="44297"/>
                </a:lnTo>
                <a:close/>
              </a:path>
            </a:pathLst>
          </a:custGeom>
          <a:solidFill>
            <a:srgbClr val="00ACB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94" tIns="35834" rIns="58694" bIns="35834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i="0" kern="1200"/>
              <a:t>Database Performance:</a:t>
            </a:r>
            <a:endParaRPr lang="en-US" sz="1100" kern="120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39B1232-E466-EC38-533F-2FD837BE7902}"/>
              </a:ext>
            </a:extLst>
          </p:cNvPr>
          <p:cNvSpPr/>
          <p:nvPr/>
        </p:nvSpPr>
        <p:spPr>
          <a:xfrm>
            <a:off x="2093912" y="3885487"/>
            <a:ext cx="5061267" cy="265775"/>
          </a:xfrm>
          <a:custGeom>
            <a:avLst/>
            <a:gdLst>
              <a:gd name="connsiteX0" fmla="*/ 0 w 4739380"/>
              <a:gd name="connsiteY0" fmla="*/ 44297 h 265775"/>
              <a:gd name="connsiteX1" fmla="*/ 44297 w 4739380"/>
              <a:gd name="connsiteY1" fmla="*/ 0 h 265775"/>
              <a:gd name="connsiteX2" fmla="*/ 4695083 w 4739380"/>
              <a:gd name="connsiteY2" fmla="*/ 0 h 265775"/>
              <a:gd name="connsiteX3" fmla="*/ 4739380 w 4739380"/>
              <a:gd name="connsiteY3" fmla="*/ 44297 h 265775"/>
              <a:gd name="connsiteX4" fmla="*/ 4739380 w 4739380"/>
              <a:gd name="connsiteY4" fmla="*/ 221478 h 265775"/>
              <a:gd name="connsiteX5" fmla="*/ 4695083 w 4739380"/>
              <a:gd name="connsiteY5" fmla="*/ 265775 h 265775"/>
              <a:gd name="connsiteX6" fmla="*/ 44297 w 4739380"/>
              <a:gd name="connsiteY6" fmla="*/ 265775 h 265775"/>
              <a:gd name="connsiteX7" fmla="*/ 0 w 4739380"/>
              <a:gd name="connsiteY7" fmla="*/ 221478 h 265775"/>
              <a:gd name="connsiteX8" fmla="*/ 0 w 4739380"/>
              <a:gd name="connsiteY8" fmla="*/ 44297 h 26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9380" h="265775">
                <a:moveTo>
                  <a:pt x="0" y="44297"/>
                </a:moveTo>
                <a:cubicBezTo>
                  <a:pt x="0" y="19832"/>
                  <a:pt x="19832" y="0"/>
                  <a:pt x="44297" y="0"/>
                </a:cubicBezTo>
                <a:lnTo>
                  <a:pt x="4695083" y="0"/>
                </a:lnTo>
                <a:cubicBezTo>
                  <a:pt x="4719548" y="0"/>
                  <a:pt x="4739380" y="19832"/>
                  <a:pt x="4739380" y="44297"/>
                </a:cubicBezTo>
                <a:lnTo>
                  <a:pt x="4739380" y="221478"/>
                </a:lnTo>
                <a:cubicBezTo>
                  <a:pt x="4739380" y="245943"/>
                  <a:pt x="4719548" y="265775"/>
                  <a:pt x="4695083" y="265775"/>
                </a:cubicBezTo>
                <a:lnTo>
                  <a:pt x="44297" y="265775"/>
                </a:lnTo>
                <a:cubicBezTo>
                  <a:pt x="19832" y="265775"/>
                  <a:pt x="0" y="245943"/>
                  <a:pt x="0" y="221478"/>
                </a:cubicBezTo>
                <a:lnTo>
                  <a:pt x="0" y="44297"/>
                </a:lnTo>
                <a:close/>
              </a:path>
            </a:pathLst>
          </a:custGeom>
          <a:solidFill>
            <a:srgbClr val="0066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94" tIns="35834" rIns="58694" bIns="35834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i="0" kern="1200" dirty="0"/>
              <a:t>Ensuring Smooth Operations for January Activities</a:t>
            </a:r>
            <a:endParaRPr lang="en-US" sz="1200" kern="1200" dirty="0"/>
          </a:p>
        </p:txBody>
      </p:sp>
    </p:spTree>
    <p:extLst>
      <p:ext uri="{BB962C8B-B14F-4D97-AF65-F5344CB8AC3E}">
        <p14:creationId xmlns:p14="http://schemas.microsoft.com/office/powerpoint/2010/main" val="323968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2972401-EC46-3BEF-3489-6F7CA759A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0" dirty="0"/>
              <a:t>PRODUCT ENHANCEMENTS</a:t>
            </a:r>
          </a:p>
        </p:txBody>
      </p:sp>
      <p:pic>
        <p:nvPicPr>
          <p:cNvPr id="7" name="Picture Placeholder 7" descr="A picture containing person&#10;&#10;Description automatically generated">
            <a:extLst>
              <a:ext uri="{FF2B5EF4-FFF2-40B4-BE49-F238E27FC236}">
                <a16:creationId xmlns:a16="http://schemas.microsoft.com/office/drawing/2014/main" id="{10D8C242-2C0A-74A5-8CE3-C9D7F1E50D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32" r="3430" b="30542"/>
          <a:stretch/>
        </p:blipFill>
        <p:spPr>
          <a:xfrm>
            <a:off x="20" y="1277938"/>
            <a:ext cx="9143980" cy="309086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D6EEE1A-B462-64E9-8D1E-BF63B1E7E396}"/>
              </a:ext>
            </a:extLst>
          </p:cNvPr>
          <p:cNvSpPr txBox="1">
            <a:spLocks/>
          </p:cNvSpPr>
          <p:nvPr/>
        </p:nvSpPr>
        <p:spPr>
          <a:xfrm>
            <a:off x="-2" y="2385566"/>
            <a:ext cx="6808922" cy="17923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ts val="226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90000"/>
              </a:lnSpc>
            </a:pPr>
            <a:endParaRPr lang="en-US" sz="39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51D126-D560-DB41-85C8-5FEE00591F4E}"/>
              </a:ext>
            </a:extLst>
          </p:cNvPr>
          <p:cNvSpPr/>
          <p:nvPr/>
        </p:nvSpPr>
        <p:spPr>
          <a:xfrm>
            <a:off x="0" y="4332797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11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 215">
            <a:extLst>
              <a:ext uri="{FF2B5EF4-FFF2-40B4-BE49-F238E27FC236}">
                <a16:creationId xmlns:a16="http://schemas.microsoft.com/office/drawing/2014/main" id="{E287B698-7243-9C77-F71C-5A6AD15C4F5C}"/>
              </a:ext>
            </a:extLst>
          </p:cNvPr>
          <p:cNvGrpSpPr/>
          <p:nvPr/>
        </p:nvGrpSpPr>
        <p:grpSpPr>
          <a:xfrm>
            <a:off x="723899" y="1470660"/>
            <a:ext cx="3854838" cy="3007029"/>
            <a:chOff x="4109839" y="1008657"/>
            <a:chExt cx="6637615" cy="5325295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B454BC7-2442-573C-6219-B7BFDAC0DF28}"/>
                </a:ext>
              </a:extLst>
            </p:cNvPr>
            <p:cNvGrpSpPr/>
            <p:nvPr/>
          </p:nvGrpSpPr>
          <p:grpSpPr>
            <a:xfrm>
              <a:off x="5940353" y="1416367"/>
              <a:ext cx="1927787" cy="202492"/>
              <a:chOff x="4102680" y="3933901"/>
              <a:chExt cx="1927787" cy="202492"/>
            </a:xfrm>
          </p:grpSpPr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85E6372C-EAF9-A50A-3FEB-D1099CCB00D6}"/>
                  </a:ext>
                </a:extLst>
              </p:cNvPr>
              <p:cNvCxnSpPr>
                <a:cxnSpLocks/>
                <a:endCxn id="266" idx="2"/>
              </p:cNvCxnSpPr>
              <p:nvPr/>
            </p:nvCxnSpPr>
            <p:spPr>
              <a:xfrm>
                <a:off x="4102680" y="4035147"/>
                <a:ext cx="1725295" cy="0"/>
              </a:xfrm>
              <a:prstGeom prst="line">
                <a:avLst/>
              </a:prstGeom>
              <a:ln>
                <a:solidFill>
                  <a:schemeClr val="accent1">
                    <a:alpha val="4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25DE05F1-5C17-F196-F967-AA9D23C76CC2}"/>
                  </a:ext>
                </a:extLst>
              </p:cNvPr>
              <p:cNvSpPr/>
              <p:nvPr/>
            </p:nvSpPr>
            <p:spPr>
              <a:xfrm>
                <a:off x="5827975" y="3933901"/>
                <a:ext cx="202492" cy="202492"/>
              </a:xfrm>
              <a:prstGeom prst="ellipse">
                <a:avLst/>
              </a:prstGeom>
              <a:ln>
                <a:noFill/>
              </a:ln>
              <a:effectLst>
                <a:outerShdw blurRad="3810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DE2F11BD-C5CF-361A-71D2-C1DA16F8CE50}"/>
                </a:ext>
              </a:extLst>
            </p:cNvPr>
            <p:cNvGrpSpPr/>
            <p:nvPr/>
          </p:nvGrpSpPr>
          <p:grpSpPr>
            <a:xfrm>
              <a:off x="5672815" y="2483390"/>
              <a:ext cx="1927787" cy="202492"/>
              <a:chOff x="4102680" y="3933901"/>
              <a:chExt cx="1927787" cy="202492"/>
            </a:xfrm>
          </p:grpSpPr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5207C59A-5CE6-5CE0-BB85-81E6E184B2D4}"/>
                  </a:ext>
                </a:extLst>
              </p:cNvPr>
              <p:cNvCxnSpPr>
                <a:cxnSpLocks/>
                <a:endCxn id="264" idx="2"/>
              </p:cNvCxnSpPr>
              <p:nvPr/>
            </p:nvCxnSpPr>
            <p:spPr>
              <a:xfrm>
                <a:off x="4102680" y="4035147"/>
                <a:ext cx="1725295" cy="0"/>
              </a:xfrm>
              <a:prstGeom prst="line">
                <a:avLst/>
              </a:prstGeom>
              <a:ln>
                <a:solidFill>
                  <a:schemeClr val="accent2">
                    <a:alpha val="4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617D0D94-E599-63E2-BE2A-5E5EC4CFBF46}"/>
                  </a:ext>
                </a:extLst>
              </p:cNvPr>
              <p:cNvSpPr/>
              <p:nvPr/>
            </p:nvSpPr>
            <p:spPr>
              <a:xfrm>
                <a:off x="5827975" y="3933901"/>
                <a:ext cx="202492" cy="20249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3810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43DE82DB-6E12-0DFD-8D0E-54571E2F9A80}"/>
                </a:ext>
              </a:extLst>
            </p:cNvPr>
            <p:cNvGrpSpPr/>
            <p:nvPr/>
          </p:nvGrpSpPr>
          <p:grpSpPr>
            <a:xfrm>
              <a:off x="5389976" y="3366971"/>
              <a:ext cx="1927787" cy="202492"/>
              <a:chOff x="4102680" y="3933901"/>
              <a:chExt cx="1927787" cy="202492"/>
            </a:xfrm>
          </p:grpSpPr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A4EC56C1-DBD7-AB71-1804-4EB0CE788721}"/>
                  </a:ext>
                </a:extLst>
              </p:cNvPr>
              <p:cNvCxnSpPr>
                <a:cxnSpLocks/>
                <a:endCxn id="262" idx="2"/>
              </p:cNvCxnSpPr>
              <p:nvPr/>
            </p:nvCxnSpPr>
            <p:spPr>
              <a:xfrm>
                <a:off x="4102680" y="4035147"/>
                <a:ext cx="1725295" cy="0"/>
              </a:xfrm>
              <a:prstGeom prst="line">
                <a:avLst/>
              </a:prstGeom>
              <a:ln>
                <a:solidFill>
                  <a:schemeClr val="accent3">
                    <a:alpha val="4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6940982F-9E13-27B6-3236-4845EC09790A}"/>
                  </a:ext>
                </a:extLst>
              </p:cNvPr>
              <p:cNvSpPr/>
              <p:nvPr/>
            </p:nvSpPr>
            <p:spPr>
              <a:xfrm>
                <a:off x="5827975" y="3933901"/>
                <a:ext cx="202492" cy="20249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3810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3415B405-B9B7-B6C2-7B76-B596276E2069}"/>
                </a:ext>
              </a:extLst>
            </p:cNvPr>
            <p:cNvGrpSpPr/>
            <p:nvPr/>
          </p:nvGrpSpPr>
          <p:grpSpPr>
            <a:xfrm>
              <a:off x="5199633" y="4205370"/>
              <a:ext cx="1927787" cy="202492"/>
              <a:chOff x="4102680" y="3933901"/>
              <a:chExt cx="1927787" cy="202492"/>
            </a:xfrm>
          </p:grpSpPr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C687E0BF-3231-F47E-F825-BD22E88A6D31}"/>
                  </a:ext>
                </a:extLst>
              </p:cNvPr>
              <p:cNvCxnSpPr>
                <a:cxnSpLocks/>
                <a:endCxn id="260" idx="2"/>
              </p:cNvCxnSpPr>
              <p:nvPr/>
            </p:nvCxnSpPr>
            <p:spPr>
              <a:xfrm>
                <a:off x="4102680" y="4035147"/>
                <a:ext cx="1725295" cy="0"/>
              </a:xfrm>
              <a:prstGeom prst="line">
                <a:avLst/>
              </a:prstGeom>
              <a:ln>
                <a:solidFill>
                  <a:schemeClr val="accent4">
                    <a:alpha val="4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BB84D972-E221-0277-F3A3-849F1B76D2F6}"/>
                  </a:ext>
                </a:extLst>
              </p:cNvPr>
              <p:cNvSpPr/>
              <p:nvPr/>
            </p:nvSpPr>
            <p:spPr>
              <a:xfrm>
                <a:off x="5827975" y="3933901"/>
                <a:ext cx="202492" cy="20249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3810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423A5D25-E76A-8BD2-D06B-B87FFFB5960D}"/>
                </a:ext>
              </a:extLst>
            </p:cNvPr>
            <p:cNvGrpSpPr/>
            <p:nvPr/>
          </p:nvGrpSpPr>
          <p:grpSpPr>
            <a:xfrm>
              <a:off x="5014926" y="4921983"/>
              <a:ext cx="1927787" cy="202492"/>
              <a:chOff x="4102680" y="3933901"/>
              <a:chExt cx="1927787" cy="202492"/>
            </a:xfrm>
          </p:grpSpPr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77424871-27B3-90A6-D62A-ACB03B3E2C6B}"/>
                  </a:ext>
                </a:extLst>
              </p:cNvPr>
              <p:cNvCxnSpPr>
                <a:cxnSpLocks/>
                <a:endCxn id="258" idx="2"/>
              </p:cNvCxnSpPr>
              <p:nvPr/>
            </p:nvCxnSpPr>
            <p:spPr>
              <a:xfrm>
                <a:off x="4102680" y="4035147"/>
                <a:ext cx="1725295" cy="0"/>
              </a:xfrm>
              <a:prstGeom prst="line">
                <a:avLst/>
              </a:prstGeom>
              <a:ln>
                <a:solidFill>
                  <a:schemeClr val="accent5">
                    <a:alpha val="4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643D78FE-AFBB-6E0E-90D9-C210015A23A2}"/>
                  </a:ext>
                </a:extLst>
              </p:cNvPr>
              <p:cNvSpPr/>
              <p:nvPr/>
            </p:nvSpPr>
            <p:spPr>
              <a:xfrm>
                <a:off x="5827975" y="3933901"/>
                <a:ext cx="202492" cy="20249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3810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A5B98FC2-E30F-3E4D-B0E8-6833B1122055}"/>
                </a:ext>
              </a:extLst>
            </p:cNvPr>
            <p:cNvGrpSpPr/>
            <p:nvPr/>
          </p:nvGrpSpPr>
          <p:grpSpPr>
            <a:xfrm>
              <a:off x="5185173" y="5668811"/>
              <a:ext cx="1664923" cy="202492"/>
              <a:chOff x="4365544" y="3933901"/>
              <a:chExt cx="1664923" cy="202492"/>
            </a:xfrm>
          </p:grpSpPr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AAB47B30-0AE4-1001-121A-C175721CE0EE}"/>
                  </a:ext>
                </a:extLst>
              </p:cNvPr>
              <p:cNvCxnSpPr>
                <a:cxnSpLocks/>
                <a:endCxn id="256" idx="2"/>
              </p:cNvCxnSpPr>
              <p:nvPr/>
            </p:nvCxnSpPr>
            <p:spPr>
              <a:xfrm>
                <a:off x="4365544" y="4035147"/>
                <a:ext cx="1462431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4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2A614FCE-031E-9026-16F9-DE5C02FACA0E}"/>
                  </a:ext>
                </a:extLst>
              </p:cNvPr>
              <p:cNvSpPr/>
              <p:nvPr/>
            </p:nvSpPr>
            <p:spPr>
              <a:xfrm>
                <a:off x="5827975" y="3933901"/>
                <a:ext cx="202492" cy="20249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3810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B10B0AAE-D567-F21B-14D8-62C057C4617E}"/>
                </a:ext>
              </a:extLst>
            </p:cNvPr>
            <p:cNvGrpSpPr/>
            <p:nvPr/>
          </p:nvGrpSpPr>
          <p:grpSpPr>
            <a:xfrm>
              <a:off x="4109839" y="1008657"/>
              <a:ext cx="3249435" cy="5325295"/>
              <a:chOff x="4560005" y="1325908"/>
              <a:chExt cx="3249435" cy="5325295"/>
            </a:xfrm>
          </p:grpSpPr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43197A57-93D3-3690-82DD-80AECB522E67}"/>
                  </a:ext>
                </a:extLst>
              </p:cNvPr>
              <p:cNvGrpSpPr/>
              <p:nvPr/>
            </p:nvGrpSpPr>
            <p:grpSpPr>
              <a:xfrm>
                <a:off x="4560005" y="1325908"/>
                <a:ext cx="3249435" cy="5011747"/>
                <a:chOff x="-2994728" y="-2647863"/>
                <a:chExt cx="3461803" cy="5339290"/>
              </a:xfrm>
              <a:effectLst>
                <a:outerShdw blurRad="647700" dist="38100" dir="5400000" algn="t" rotWithShape="0">
                  <a:prstClr val="black">
                    <a:alpha val="6000"/>
                  </a:prstClr>
                </a:outerShdw>
              </a:effectLst>
            </p:grpSpPr>
            <p:grpSp>
              <p:nvGrpSpPr>
                <p:cNvPr id="248" name="Group 247">
                  <a:extLst>
                    <a:ext uri="{FF2B5EF4-FFF2-40B4-BE49-F238E27FC236}">
                      <a16:creationId xmlns:a16="http://schemas.microsoft.com/office/drawing/2014/main" id="{F4E47A8C-F58A-6100-4DEB-14708C4274D1}"/>
                    </a:ext>
                  </a:extLst>
                </p:cNvPr>
                <p:cNvGrpSpPr/>
                <p:nvPr/>
              </p:nvGrpSpPr>
              <p:grpSpPr>
                <a:xfrm>
                  <a:off x="-1897870" y="1845063"/>
                  <a:ext cx="1294722" cy="846364"/>
                  <a:chOff x="-10333947" y="6092598"/>
                  <a:chExt cx="1294722" cy="846364"/>
                </a:xfrm>
              </p:grpSpPr>
              <p:sp>
                <p:nvSpPr>
                  <p:cNvPr id="253" name="Rectangle: Top Corners Rounded 252">
                    <a:extLst>
                      <a:ext uri="{FF2B5EF4-FFF2-40B4-BE49-F238E27FC236}">
                        <a16:creationId xmlns:a16="http://schemas.microsoft.com/office/drawing/2014/main" id="{6F65CBFE-D71F-AAC6-CA52-B5711FCA068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-10333947" y="6219823"/>
                    <a:ext cx="1289957" cy="719139"/>
                  </a:xfrm>
                  <a:prstGeom prst="round2Same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91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983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974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966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957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949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940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932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68598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5F636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" name="Oval 253">
                    <a:extLst>
                      <a:ext uri="{FF2B5EF4-FFF2-40B4-BE49-F238E27FC236}">
                        <a16:creationId xmlns:a16="http://schemas.microsoft.com/office/drawing/2014/main" id="{08B9A0C3-C361-1334-FE6C-499BB7840637}"/>
                      </a:ext>
                    </a:extLst>
                  </p:cNvPr>
                  <p:cNvSpPr/>
                  <p:nvPr/>
                </p:nvSpPr>
                <p:spPr>
                  <a:xfrm>
                    <a:off x="-10333945" y="6092598"/>
                    <a:ext cx="1294720" cy="255814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91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983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974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966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957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949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940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932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68598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5F636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9" name="Freeform 5">
                  <a:extLst>
                    <a:ext uri="{FF2B5EF4-FFF2-40B4-BE49-F238E27FC236}">
                      <a16:creationId xmlns:a16="http://schemas.microsoft.com/office/drawing/2014/main" id="{3E7EE07F-663A-F12D-B693-88C368D7A7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729944" y="-1899459"/>
                  <a:ext cx="2953397" cy="3827753"/>
                </a:xfrm>
                <a:custGeom>
                  <a:avLst/>
                  <a:gdLst>
                    <a:gd name="T0" fmla="*/ 3344 w 3344"/>
                    <a:gd name="T1" fmla="*/ 0 h 4328"/>
                    <a:gd name="T2" fmla="*/ 1672 w 3344"/>
                    <a:gd name="T3" fmla="*/ 240 h 4328"/>
                    <a:gd name="T4" fmla="*/ 0 w 3344"/>
                    <a:gd name="T5" fmla="*/ 0 h 4328"/>
                    <a:gd name="T6" fmla="*/ 936 w 3344"/>
                    <a:gd name="T7" fmla="*/ 4184 h 4328"/>
                    <a:gd name="T8" fmla="*/ 1672 w 3344"/>
                    <a:gd name="T9" fmla="*/ 4328 h 4328"/>
                    <a:gd name="T10" fmla="*/ 2408 w 3344"/>
                    <a:gd name="T11" fmla="*/ 4184 h 4328"/>
                    <a:gd name="T12" fmla="*/ 3344 w 3344"/>
                    <a:gd name="T13" fmla="*/ 0 h 43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344" h="4328">
                      <a:moveTo>
                        <a:pt x="3344" y="0"/>
                      </a:moveTo>
                      <a:cubicBezTo>
                        <a:pt x="2736" y="296"/>
                        <a:pt x="1672" y="240"/>
                        <a:pt x="1672" y="240"/>
                      </a:cubicBezTo>
                      <a:cubicBezTo>
                        <a:pt x="1672" y="240"/>
                        <a:pt x="608" y="296"/>
                        <a:pt x="0" y="0"/>
                      </a:cubicBezTo>
                      <a:cubicBezTo>
                        <a:pt x="0" y="0"/>
                        <a:pt x="1008" y="2112"/>
                        <a:pt x="936" y="4184"/>
                      </a:cubicBezTo>
                      <a:cubicBezTo>
                        <a:pt x="1040" y="4288"/>
                        <a:pt x="1400" y="4328"/>
                        <a:pt x="1672" y="4328"/>
                      </a:cubicBezTo>
                      <a:cubicBezTo>
                        <a:pt x="1944" y="4328"/>
                        <a:pt x="2304" y="4288"/>
                        <a:pt x="2408" y="4184"/>
                      </a:cubicBezTo>
                      <a:cubicBezTo>
                        <a:pt x="2336" y="2112"/>
                        <a:pt x="3344" y="0"/>
                        <a:pt x="334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5F636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Oval 6">
                  <a:extLst>
                    <a:ext uri="{FF2B5EF4-FFF2-40B4-BE49-F238E27FC236}">
                      <a16:creationId xmlns:a16="http://schemas.microsoft.com/office/drawing/2014/main" id="{0ED32087-7768-5EC1-7EF8-25FB73281C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2740267" y="-2171985"/>
                  <a:ext cx="2967333" cy="50943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5F636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 7">
                  <a:extLst>
                    <a:ext uri="{FF2B5EF4-FFF2-40B4-BE49-F238E27FC236}">
                      <a16:creationId xmlns:a16="http://schemas.microsoft.com/office/drawing/2014/main" id="{7AAB2743-5B44-A0D0-7D1B-3793A30B28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994728" y="-2462050"/>
                  <a:ext cx="3455093" cy="604925"/>
                </a:xfrm>
                <a:custGeom>
                  <a:avLst/>
                  <a:gdLst>
                    <a:gd name="T0" fmla="*/ 3912 w 3912"/>
                    <a:gd name="T1" fmla="*/ 0 h 684"/>
                    <a:gd name="T2" fmla="*/ 1964 w 3912"/>
                    <a:gd name="T3" fmla="*/ 180 h 684"/>
                    <a:gd name="T4" fmla="*/ 1964 w 3912"/>
                    <a:gd name="T5" fmla="*/ 180 h 684"/>
                    <a:gd name="T6" fmla="*/ 1956 w 3912"/>
                    <a:gd name="T7" fmla="*/ 180 h 684"/>
                    <a:gd name="T8" fmla="*/ 1948 w 3912"/>
                    <a:gd name="T9" fmla="*/ 180 h 684"/>
                    <a:gd name="T10" fmla="*/ 1948 w 3912"/>
                    <a:gd name="T11" fmla="*/ 180 h 684"/>
                    <a:gd name="T12" fmla="*/ 0 w 3912"/>
                    <a:gd name="T13" fmla="*/ 0 h 684"/>
                    <a:gd name="T14" fmla="*/ 248 w 3912"/>
                    <a:gd name="T15" fmla="*/ 512 h 684"/>
                    <a:gd name="T16" fmla="*/ 1932 w 3912"/>
                    <a:gd name="T17" fmla="*/ 684 h 684"/>
                    <a:gd name="T18" fmla="*/ 1932 w 3912"/>
                    <a:gd name="T19" fmla="*/ 684 h 684"/>
                    <a:gd name="T20" fmla="*/ 1956 w 3912"/>
                    <a:gd name="T21" fmla="*/ 684 h 684"/>
                    <a:gd name="T22" fmla="*/ 1980 w 3912"/>
                    <a:gd name="T23" fmla="*/ 684 h 684"/>
                    <a:gd name="T24" fmla="*/ 1980 w 3912"/>
                    <a:gd name="T25" fmla="*/ 684 h 684"/>
                    <a:gd name="T26" fmla="*/ 3664 w 3912"/>
                    <a:gd name="T27" fmla="*/ 512 h 684"/>
                    <a:gd name="T28" fmla="*/ 3912 w 3912"/>
                    <a:gd name="T29" fmla="*/ 0 h 6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912" h="684">
                      <a:moveTo>
                        <a:pt x="3912" y="0"/>
                      </a:moveTo>
                      <a:cubicBezTo>
                        <a:pt x="3614" y="203"/>
                        <a:pt x="2136" y="183"/>
                        <a:pt x="1964" y="180"/>
                      </a:cubicBezTo>
                      <a:cubicBezTo>
                        <a:pt x="1964" y="180"/>
                        <a:pt x="1964" y="180"/>
                        <a:pt x="1964" y="180"/>
                      </a:cubicBezTo>
                      <a:cubicBezTo>
                        <a:pt x="1964" y="180"/>
                        <a:pt x="1961" y="180"/>
                        <a:pt x="1956" y="180"/>
                      </a:cubicBezTo>
                      <a:cubicBezTo>
                        <a:pt x="1951" y="180"/>
                        <a:pt x="1948" y="180"/>
                        <a:pt x="1948" y="180"/>
                      </a:cubicBezTo>
                      <a:cubicBezTo>
                        <a:pt x="1948" y="180"/>
                        <a:pt x="1948" y="180"/>
                        <a:pt x="1948" y="180"/>
                      </a:cubicBezTo>
                      <a:cubicBezTo>
                        <a:pt x="1776" y="183"/>
                        <a:pt x="298" y="203"/>
                        <a:pt x="0" y="0"/>
                      </a:cubicBezTo>
                      <a:cubicBezTo>
                        <a:pt x="248" y="512"/>
                        <a:pt x="248" y="512"/>
                        <a:pt x="248" y="512"/>
                      </a:cubicBezTo>
                      <a:cubicBezTo>
                        <a:pt x="248" y="512"/>
                        <a:pt x="1194" y="677"/>
                        <a:pt x="1932" y="684"/>
                      </a:cubicBezTo>
                      <a:cubicBezTo>
                        <a:pt x="1932" y="684"/>
                        <a:pt x="1932" y="684"/>
                        <a:pt x="1932" y="684"/>
                      </a:cubicBezTo>
                      <a:cubicBezTo>
                        <a:pt x="1940" y="684"/>
                        <a:pt x="1948" y="684"/>
                        <a:pt x="1956" y="684"/>
                      </a:cubicBezTo>
                      <a:cubicBezTo>
                        <a:pt x="1964" y="684"/>
                        <a:pt x="1972" y="684"/>
                        <a:pt x="1980" y="684"/>
                      </a:cubicBezTo>
                      <a:cubicBezTo>
                        <a:pt x="1980" y="684"/>
                        <a:pt x="1980" y="684"/>
                        <a:pt x="1980" y="684"/>
                      </a:cubicBezTo>
                      <a:cubicBezTo>
                        <a:pt x="2718" y="677"/>
                        <a:pt x="3664" y="512"/>
                        <a:pt x="3664" y="512"/>
                      </a:cubicBezTo>
                      <a:lnTo>
                        <a:pt x="3912" y="0"/>
                      </a:lnTo>
                      <a:close/>
                    </a:path>
                  </a:pathLst>
                </a:custGeom>
                <a:solidFill>
                  <a:schemeClr val="accent1">
                    <a:alpha val="54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5F636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Oval 8">
                  <a:extLst>
                    <a:ext uri="{FF2B5EF4-FFF2-40B4-BE49-F238E27FC236}">
                      <a16:creationId xmlns:a16="http://schemas.microsoft.com/office/drawing/2014/main" id="{087AD00B-0609-B87C-090D-C36234AE76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2994728" y="-2647863"/>
                  <a:ext cx="3461803" cy="365949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  <a:alpha val="81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5F636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614983D3-7C99-CB10-D31C-0233627B5A02}"/>
                  </a:ext>
                </a:extLst>
              </p:cNvPr>
              <p:cNvSpPr/>
              <p:nvPr/>
            </p:nvSpPr>
            <p:spPr>
              <a:xfrm>
                <a:off x="6118049" y="2419350"/>
                <a:ext cx="133350" cy="133350"/>
              </a:xfrm>
              <a:prstGeom prst="ellipse">
                <a:avLst/>
              </a:prstGeom>
              <a:solidFill>
                <a:schemeClr val="bg1"/>
              </a:solidFill>
              <a:ln w="114300">
                <a:solidFill>
                  <a:schemeClr val="bg1">
                    <a:alpha val="50000"/>
                  </a:schemeClr>
                </a:solidFill>
              </a:ln>
              <a:effectLst>
                <a:outerShdw blurRad="2540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000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D386F984-E1A2-9018-010E-2B92584DF9CF}"/>
                  </a:ext>
                </a:extLst>
              </p:cNvPr>
              <p:cNvSpPr/>
              <p:nvPr/>
            </p:nvSpPr>
            <p:spPr>
              <a:xfrm>
                <a:off x="6118049" y="3274487"/>
                <a:ext cx="133350" cy="133350"/>
              </a:xfrm>
              <a:prstGeom prst="ellipse">
                <a:avLst/>
              </a:prstGeom>
              <a:solidFill>
                <a:schemeClr val="bg1"/>
              </a:solidFill>
              <a:ln w="114300">
                <a:solidFill>
                  <a:schemeClr val="bg1">
                    <a:alpha val="50000"/>
                  </a:schemeClr>
                </a:solidFill>
              </a:ln>
              <a:effectLst>
                <a:outerShdw blurRad="2540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000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C7662969-02FC-9481-62A6-905EF011ECA8}"/>
                  </a:ext>
                </a:extLst>
              </p:cNvPr>
              <p:cNvSpPr/>
              <p:nvPr/>
            </p:nvSpPr>
            <p:spPr>
              <a:xfrm>
                <a:off x="6118049" y="4129624"/>
                <a:ext cx="133350" cy="133350"/>
              </a:xfrm>
              <a:prstGeom prst="ellipse">
                <a:avLst/>
              </a:prstGeom>
              <a:solidFill>
                <a:schemeClr val="bg1"/>
              </a:solidFill>
              <a:ln w="114300">
                <a:solidFill>
                  <a:schemeClr val="bg1">
                    <a:alpha val="50000"/>
                  </a:schemeClr>
                </a:solidFill>
              </a:ln>
              <a:effectLst>
                <a:outerShdw blurRad="2540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000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303FE057-71AE-9C60-3BF0-34A094EF2B9A}"/>
                  </a:ext>
                </a:extLst>
              </p:cNvPr>
              <p:cNvSpPr/>
              <p:nvPr/>
            </p:nvSpPr>
            <p:spPr>
              <a:xfrm>
                <a:off x="6118049" y="4984761"/>
                <a:ext cx="133350" cy="133350"/>
              </a:xfrm>
              <a:prstGeom prst="ellipse">
                <a:avLst/>
              </a:prstGeom>
              <a:solidFill>
                <a:schemeClr val="bg1"/>
              </a:solidFill>
              <a:ln w="114300">
                <a:solidFill>
                  <a:schemeClr val="bg1">
                    <a:alpha val="50000"/>
                  </a:schemeClr>
                </a:solidFill>
              </a:ln>
              <a:effectLst>
                <a:outerShdw blurRad="2540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000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" name="Arrow: Chevron 239">
                <a:extLst>
                  <a:ext uri="{FF2B5EF4-FFF2-40B4-BE49-F238E27FC236}">
                    <a16:creationId xmlns:a16="http://schemas.microsoft.com/office/drawing/2014/main" id="{1D56141E-2CCC-0BC4-ED4B-50C58FF76E40}"/>
                  </a:ext>
                </a:extLst>
              </p:cNvPr>
              <p:cNvSpPr/>
              <p:nvPr/>
            </p:nvSpPr>
            <p:spPr>
              <a:xfrm rot="5400000">
                <a:off x="6101745" y="1731261"/>
                <a:ext cx="159658" cy="522514"/>
              </a:xfrm>
              <a:prstGeom prst="chevron">
                <a:avLst/>
              </a:prstGeom>
              <a:solidFill>
                <a:schemeClr val="bg1"/>
              </a:solidFill>
              <a:ln w="114300">
                <a:noFill/>
              </a:ln>
              <a:effectLst>
                <a:outerShdw blurRad="2540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000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" name="Arrow: Chevron 240">
                <a:extLst>
                  <a:ext uri="{FF2B5EF4-FFF2-40B4-BE49-F238E27FC236}">
                    <a16:creationId xmlns:a16="http://schemas.microsoft.com/office/drawing/2014/main" id="{A9D94696-B91A-BF6F-DF4A-1408D3104C0C}"/>
                  </a:ext>
                </a:extLst>
              </p:cNvPr>
              <p:cNvSpPr/>
              <p:nvPr/>
            </p:nvSpPr>
            <p:spPr>
              <a:xfrm rot="5400000">
                <a:off x="6104896" y="5361305"/>
                <a:ext cx="159657" cy="522514"/>
              </a:xfrm>
              <a:prstGeom prst="chevron">
                <a:avLst/>
              </a:prstGeom>
              <a:solidFill>
                <a:schemeClr val="bg1"/>
              </a:solidFill>
              <a:ln w="114300">
                <a:noFill/>
              </a:ln>
              <a:effectLst>
                <a:outerShdw blurRad="2540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000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A545378C-AC2D-C407-C285-ACB721603E11}"/>
                  </a:ext>
                </a:extLst>
              </p:cNvPr>
              <p:cNvSpPr/>
              <p:nvPr/>
            </p:nvSpPr>
            <p:spPr>
              <a:xfrm>
                <a:off x="5309662" y="1616059"/>
                <a:ext cx="1770743" cy="38154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62506">
                  <a:spcAft>
                    <a:spcPts val="600"/>
                  </a:spcAft>
                  <a:defRPr/>
                </a:pPr>
                <a:r>
                  <a:rPr lang="en-US" sz="800" kern="1200" dirty="0">
                    <a:solidFill>
                      <a:schemeClr val="bg2"/>
                    </a:solidFill>
                    <a:latin typeface="Calibri"/>
                    <a:ea typeface="+mn-ea"/>
                    <a:cs typeface="+mn-cs"/>
                  </a:rPr>
                  <a:t>REQUIREMENTS</a:t>
                </a:r>
                <a:endParaRPr kumimoji="0" lang="id-ID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A91F83F4-AC0F-8AAA-439D-534F23DB7C40}"/>
                  </a:ext>
                </a:extLst>
              </p:cNvPr>
              <p:cNvSpPr/>
              <p:nvPr/>
            </p:nvSpPr>
            <p:spPr>
              <a:xfrm>
                <a:off x="5583095" y="5779112"/>
                <a:ext cx="1223320" cy="872091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62506">
                  <a:spcAft>
                    <a:spcPts val="600"/>
                  </a:spcAft>
                  <a:defRPr/>
                </a:pPr>
                <a:r>
                  <a:rPr lang="id-ID" sz="900" b="1" kern="1200">
                    <a:solidFill>
                      <a:srgbClr val="141920"/>
                    </a:solidFill>
                    <a:latin typeface="Calibri"/>
                    <a:ea typeface="+mn-ea"/>
                    <a:cs typeface="+mn-cs"/>
                  </a:rPr>
                  <a:t>PRODUCTS</a:t>
                </a:r>
              </a:p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100" b="1" i="0" u="none" strike="noStrike" kern="1200" cap="none" spc="0" normalizeH="0" baseline="0" noProof="0">
                  <a:ln>
                    <a:noFill/>
                  </a:ln>
                  <a:solidFill>
                    <a:srgbClr val="5F6369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" name="Rectangle: Rounded Corners 243">
                <a:extLst>
                  <a:ext uri="{FF2B5EF4-FFF2-40B4-BE49-F238E27FC236}">
                    <a16:creationId xmlns:a16="http://schemas.microsoft.com/office/drawing/2014/main" id="{07F2F4A6-7E70-EB2B-0357-22FB67817A23}"/>
                  </a:ext>
                </a:extLst>
              </p:cNvPr>
              <p:cNvSpPr/>
              <p:nvPr/>
            </p:nvSpPr>
            <p:spPr>
              <a:xfrm>
                <a:off x="5441580" y="2743200"/>
                <a:ext cx="1529752" cy="385636"/>
              </a:xfrm>
              <a:prstGeom prst="roundRect">
                <a:avLst>
                  <a:gd name="adj" fmla="val 50000"/>
                </a:avLst>
              </a:prstGeom>
              <a:solidFill>
                <a:srgbClr val="006690"/>
              </a:solidFill>
              <a:ln>
                <a:noFill/>
              </a:ln>
              <a:effectLst>
                <a:outerShdw blurRad="419100" dist="304800" dir="8100000" algn="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62506">
                  <a:spcAft>
                    <a:spcPts val="600"/>
                  </a:spcAft>
                  <a:defRPr/>
                </a:pPr>
                <a:r>
                  <a:rPr lang="en-US" sz="600" kern="1200" dirty="0">
                    <a:solidFill>
                      <a:schemeClr val="bg2"/>
                    </a:solidFill>
                    <a:latin typeface="Calibri"/>
                    <a:ea typeface="+mn-ea"/>
                    <a:cs typeface="+mn-cs"/>
                  </a:rPr>
                  <a:t>DISCOVERY &amp;ASSESSMENT</a:t>
                </a: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" name="Rectangle: Rounded Corners 244">
                <a:extLst>
                  <a:ext uri="{FF2B5EF4-FFF2-40B4-BE49-F238E27FC236}">
                    <a16:creationId xmlns:a16="http://schemas.microsoft.com/office/drawing/2014/main" id="{3248952D-E023-C629-BC71-CED7AF5E390C}"/>
                  </a:ext>
                </a:extLst>
              </p:cNvPr>
              <p:cNvSpPr/>
              <p:nvPr/>
            </p:nvSpPr>
            <p:spPr>
              <a:xfrm>
                <a:off x="5589576" y="3587569"/>
                <a:ext cx="1237650" cy="38563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419100" dist="304800" dir="8100000" algn="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62506">
                  <a:spcAft>
                    <a:spcPts val="600"/>
                  </a:spcAft>
                  <a:defRPr/>
                </a:pPr>
                <a:r>
                  <a:rPr lang="en-US" sz="600" kern="1200" dirty="0">
                    <a:solidFill>
                      <a:schemeClr val="bg2"/>
                    </a:solidFill>
                    <a:latin typeface="Calibri"/>
                    <a:ea typeface="+mn-ea"/>
                    <a:cs typeface="+mn-cs"/>
                  </a:rPr>
                  <a:t>FEASIBILITY STUDY</a:t>
                </a: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" name="Rectangle: Rounded Corners 245">
                <a:extLst>
                  <a:ext uri="{FF2B5EF4-FFF2-40B4-BE49-F238E27FC236}">
                    <a16:creationId xmlns:a16="http://schemas.microsoft.com/office/drawing/2014/main" id="{39365D31-63BB-988B-7B5F-41059E6E8351}"/>
                  </a:ext>
                </a:extLst>
              </p:cNvPr>
              <p:cNvSpPr/>
              <p:nvPr/>
            </p:nvSpPr>
            <p:spPr>
              <a:xfrm>
                <a:off x="5587631" y="4431049"/>
                <a:ext cx="1237650" cy="385636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419100" dist="304800" dir="8100000" algn="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62506">
                  <a:spcAft>
                    <a:spcPts val="600"/>
                  </a:spcAft>
                  <a:defRPr/>
                </a:pPr>
                <a:r>
                  <a:rPr lang="en-US" sz="600" kern="1200" dirty="0">
                    <a:solidFill>
                      <a:schemeClr val="bg1"/>
                    </a:solidFill>
                    <a:latin typeface="Calibri"/>
                    <a:ea typeface="+mn-ea"/>
                    <a:cs typeface="+mn-cs"/>
                  </a:rPr>
                  <a:t>MARKET ANALYSIS</a:t>
                </a:r>
              </a:p>
            </p:txBody>
          </p:sp>
          <p:sp>
            <p:nvSpPr>
              <p:cNvPr id="247" name="Rectangle: Rounded Corners 246">
                <a:extLst>
                  <a:ext uri="{FF2B5EF4-FFF2-40B4-BE49-F238E27FC236}">
                    <a16:creationId xmlns:a16="http://schemas.microsoft.com/office/drawing/2014/main" id="{3CE71705-62FE-4C63-720C-9107093E1F55}"/>
                  </a:ext>
                </a:extLst>
              </p:cNvPr>
              <p:cNvSpPr/>
              <p:nvPr/>
            </p:nvSpPr>
            <p:spPr>
              <a:xfrm>
                <a:off x="5609586" y="5220753"/>
                <a:ext cx="1146999" cy="291696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419100" dist="304800" dir="8100000" algn="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62506">
                  <a:spcAft>
                    <a:spcPts val="600"/>
                  </a:spcAft>
                  <a:defRPr/>
                </a:pPr>
                <a:r>
                  <a:rPr lang="en-US" sz="600" kern="1200" dirty="0">
                    <a:solidFill>
                      <a:schemeClr val="bg1"/>
                    </a:solidFill>
                    <a:latin typeface="Calibri"/>
                    <a:ea typeface="+mn-ea"/>
                    <a:cs typeface="+mn-cs"/>
                  </a:rPr>
                  <a:t>DEVELOP</a:t>
                </a: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1657F911-DF85-C179-9A51-4CCA5FAF94B2}"/>
                </a:ext>
              </a:extLst>
            </p:cNvPr>
            <p:cNvSpPr txBox="1"/>
            <p:nvPr/>
          </p:nvSpPr>
          <p:spPr>
            <a:xfrm>
              <a:off x="7905533" y="1213110"/>
              <a:ext cx="2841921" cy="54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2506">
                <a:spcAft>
                  <a:spcPts val="600"/>
                </a:spcAft>
                <a:defRPr/>
              </a:pPr>
              <a:r>
                <a:rPr lang="en-US" sz="700" kern="1200" dirty="0">
                  <a:solidFill>
                    <a:srgbClr val="141921"/>
                  </a:solidFill>
                  <a:latin typeface="Calibri"/>
                  <a:ea typeface="+mn-ea"/>
                  <a:cs typeface="+mn-cs"/>
                </a:rPr>
                <a:t>These would come from our external and internal stakeholders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F6369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FB05D2DA-7DC8-9C23-C8EB-2FBA6FA23638}"/>
                </a:ext>
              </a:extLst>
            </p:cNvPr>
            <p:cNvSpPr txBox="1"/>
            <p:nvPr/>
          </p:nvSpPr>
          <p:spPr>
            <a:xfrm>
              <a:off x="7566811" y="2335895"/>
              <a:ext cx="2841921" cy="54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2506">
                <a:spcAft>
                  <a:spcPts val="600"/>
                </a:spcAft>
                <a:defRPr/>
              </a:pPr>
              <a:r>
                <a:rPr lang="en-US" sz="700" dirty="0">
                  <a:solidFill>
                    <a:srgbClr val="141921"/>
                  </a:solidFill>
                  <a:latin typeface="Calibri"/>
                </a:rPr>
                <a:t>The team would sit down and discuss the requirements and assess them.</a:t>
              </a:r>
              <a:r>
                <a:rPr lang="en-US" sz="700" kern="1200" dirty="0">
                  <a:solidFill>
                    <a:srgbClr val="141921"/>
                  </a:solidFill>
                  <a:latin typeface="Calibri"/>
                </a:rPr>
                <a:t> 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F6369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D963C86E-0F86-02DD-9851-0610E22571AB}"/>
                </a:ext>
              </a:extLst>
            </p:cNvPr>
            <p:cNvSpPr txBox="1"/>
            <p:nvPr/>
          </p:nvSpPr>
          <p:spPr>
            <a:xfrm>
              <a:off x="7329707" y="3184874"/>
              <a:ext cx="2841921" cy="54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2506">
                <a:spcAft>
                  <a:spcPts val="600"/>
                </a:spcAft>
                <a:defRPr/>
              </a:pPr>
              <a:r>
                <a:rPr kumimoji="0" lang="en-US" sz="700" b="0" i="0" u="none" strike="noStrike" cap="none" spc="0" normalizeH="0" baseline="0" noProof="0" dirty="0">
                  <a:ln>
                    <a:noFill/>
                  </a:ln>
                  <a:solidFill>
                    <a:srgbClr val="141921"/>
                  </a:solidFill>
                  <a:effectLst/>
                  <a:uLnTx/>
                  <a:uFillTx/>
                  <a:latin typeface="Calibri"/>
                </a:rPr>
                <a:t>We would do an impact an</a:t>
              </a:r>
              <a:r>
                <a:rPr lang="en-US" sz="700" dirty="0" err="1">
                  <a:solidFill>
                    <a:srgbClr val="141921"/>
                  </a:solidFill>
                  <a:latin typeface="Calibri"/>
                </a:rPr>
                <a:t>alysis</a:t>
              </a:r>
              <a:r>
                <a:rPr lang="en-US" sz="700" dirty="0">
                  <a:solidFill>
                    <a:srgbClr val="141921"/>
                  </a:solidFill>
                  <a:latin typeface="Calibri"/>
                </a:rPr>
                <a:t> and check if it is not breaking the system.  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F6369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C901BA91-9ABD-BACB-846B-D2C152F9149D}"/>
                </a:ext>
              </a:extLst>
            </p:cNvPr>
            <p:cNvSpPr txBox="1"/>
            <p:nvPr/>
          </p:nvSpPr>
          <p:spPr>
            <a:xfrm>
              <a:off x="7166678" y="4034086"/>
              <a:ext cx="3242052" cy="54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2506">
                <a:spcAft>
                  <a:spcPts val="600"/>
                </a:spcAft>
                <a:defRPr/>
              </a:pPr>
              <a:r>
                <a:rPr kumimoji="0" lang="en-US" sz="700" b="0" i="0" u="none" strike="noStrike" cap="none" spc="0" normalizeH="0" baseline="0" noProof="0" dirty="0">
                  <a:ln>
                    <a:noFill/>
                  </a:ln>
                  <a:solidFill>
                    <a:srgbClr val="141921"/>
                  </a:solidFill>
                  <a:effectLst/>
                  <a:uLnTx/>
                  <a:uFillTx/>
                  <a:latin typeface="Calibri"/>
                </a:rPr>
                <a:t>The business development team will evaluate potential interest from other clients.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F6369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FF91654A-DA6E-E795-092A-F9CB355D71A5}"/>
                </a:ext>
              </a:extLst>
            </p:cNvPr>
            <p:cNvSpPr txBox="1"/>
            <p:nvPr/>
          </p:nvSpPr>
          <p:spPr>
            <a:xfrm>
              <a:off x="6992049" y="4841375"/>
              <a:ext cx="2841921" cy="354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2506">
                <a:spcAft>
                  <a:spcPts val="600"/>
                </a:spcAft>
                <a:defRPr/>
              </a:pPr>
              <a:r>
                <a:rPr lang="en-US" sz="700" dirty="0">
                  <a:solidFill>
                    <a:srgbClr val="141921"/>
                  </a:solidFill>
                  <a:latin typeface="Calibri"/>
                </a:rPr>
                <a:t>It will go into the product backlog</a:t>
              </a:r>
              <a:r>
                <a:rPr lang="en-US" sz="700" kern="1200" dirty="0">
                  <a:solidFill>
                    <a:srgbClr val="141921"/>
                  </a:solidFill>
                  <a:latin typeface="Calibri"/>
                </a:rPr>
                <a:t> 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F6369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63DF2A6E-C26E-AF44-9BE5-019C8F1741C6}"/>
                </a:ext>
              </a:extLst>
            </p:cNvPr>
            <p:cNvSpPr txBox="1"/>
            <p:nvPr/>
          </p:nvSpPr>
          <p:spPr>
            <a:xfrm>
              <a:off x="6788444" y="5608008"/>
              <a:ext cx="3383184" cy="354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2506">
                <a:spcAft>
                  <a:spcPts val="600"/>
                </a:spcAft>
                <a:defRPr/>
              </a:pPr>
              <a:r>
                <a:rPr kumimoji="0" lang="en-US" sz="700" b="0" i="0" u="none" strike="noStrike" cap="none" spc="0" normalizeH="0" baseline="0" noProof="0" dirty="0">
                  <a:ln>
                    <a:noFill/>
                  </a:ln>
                  <a:solidFill>
                    <a:srgbClr val="141921"/>
                  </a:solidFill>
                  <a:effectLst/>
                  <a:uLnTx/>
                  <a:uFillTx/>
                  <a:latin typeface="Calibri"/>
                </a:rPr>
                <a:t>The product will be available for the market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F6369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ECF849D-E57D-62B8-DE1A-CCFED7757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5" t="29067" r="31077" b="634"/>
          <a:stretch/>
        </p:blipFill>
        <p:spPr>
          <a:xfrm>
            <a:off x="5032889" y="1277938"/>
            <a:ext cx="4111112" cy="3090862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217BF52D-59A6-114C-20CB-517E6C721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PRODUCT OPTIMIZATION</a:t>
            </a:r>
            <a:endParaRPr lang="en-ZA" b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2C0A1B-C8BE-1887-7372-6542C5AEBB1C}"/>
              </a:ext>
            </a:extLst>
          </p:cNvPr>
          <p:cNvSpPr/>
          <p:nvPr/>
        </p:nvSpPr>
        <p:spPr>
          <a:xfrm>
            <a:off x="0" y="4332797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202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572F8C3-4993-50D8-895E-F4400E4F528A}"/>
              </a:ext>
            </a:extLst>
          </p:cNvPr>
          <p:cNvSpPr/>
          <p:nvPr/>
        </p:nvSpPr>
        <p:spPr>
          <a:xfrm>
            <a:off x="0" y="1277938"/>
            <a:ext cx="9144000" cy="3090861"/>
          </a:xfrm>
          <a:prstGeom prst="rect">
            <a:avLst/>
          </a:prstGeom>
          <a:solidFill>
            <a:srgbClr val="00ACB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8E089A-6B06-F505-526F-61B7C2E17BA2}"/>
              </a:ext>
            </a:extLst>
          </p:cNvPr>
          <p:cNvSpPr/>
          <p:nvPr/>
        </p:nvSpPr>
        <p:spPr>
          <a:xfrm>
            <a:off x="0" y="4332797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51E4E5B-2725-9C8F-2BDE-330A0D527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BUILD AND RELEASE NOTES </a:t>
            </a:r>
            <a:endParaRPr lang="en-ZA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0B811-8DD5-4F90-D65F-734EB86F334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128713"/>
            <a:ext cx="2595563" cy="3240087"/>
          </a:xfrm>
        </p:spPr>
        <p:txBody>
          <a:bodyPr/>
          <a:lstStyle/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42088" y="1741488"/>
            <a:ext cx="2601912" cy="2627312"/>
          </a:xfrm>
        </p:spPr>
        <p:txBody>
          <a:bodyPr/>
          <a:lstStyle/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pPr algn="ctr"/>
            <a:endParaRPr lang="en-GB" b="1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0C1AB609-3096-5E87-D3F7-94D83FBD8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092" y="1473708"/>
            <a:ext cx="1894113" cy="26273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D11C91-D819-A151-C25A-0021DDF97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551" y="1473708"/>
            <a:ext cx="1936465" cy="26273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B1073E-AA83-282F-DF75-CA0EC75F4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830" y="1473710"/>
            <a:ext cx="1854611" cy="26273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761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D63A3A-57A0-C718-9683-F6A7D2722470}"/>
              </a:ext>
            </a:extLst>
          </p:cNvPr>
          <p:cNvSpPr/>
          <p:nvPr/>
        </p:nvSpPr>
        <p:spPr>
          <a:xfrm>
            <a:off x="0" y="1277938"/>
            <a:ext cx="9144000" cy="3090861"/>
          </a:xfrm>
          <a:prstGeom prst="rect">
            <a:avLst/>
          </a:prstGeom>
          <a:solidFill>
            <a:srgbClr val="00ACB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3E1256-A08D-0F3A-67A2-090B560791CB}"/>
              </a:ext>
            </a:extLst>
          </p:cNvPr>
          <p:cNvSpPr/>
          <p:nvPr/>
        </p:nvSpPr>
        <p:spPr>
          <a:xfrm>
            <a:off x="0" y="4332797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IENABLER ICOMMS CORRESPONDENCE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0B811-8DD5-4F90-D65F-734EB86F334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41488"/>
            <a:ext cx="2595563" cy="26273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F2120-0FA2-E935-2080-F8557AFD0CD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41488"/>
            <a:ext cx="2601913" cy="26273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42088" y="1741488"/>
            <a:ext cx="2601912" cy="26273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F8D6D1-1001-73AE-05B4-F6AC35C95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958" y="1476825"/>
            <a:ext cx="6428085" cy="27453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02986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PRINTING OF GRADUATION CERTIFICATION CORRESPONDENCE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C61B71-2D51-6BAF-537D-1209214FDAE3}"/>
              </a:ext>
            </a:extLst>
          </p:cNvPr>
          <p:cNvSpPr/>
          <p:nvPr/>
        </p:nvSpPr>
        <p:spPr>
          <a:xfrm>
            <a:off x="0" y="1277938"/>
            <a:ext cx="9144000" cy="3090861"/>
          </a:xfrm>
          <a:prstGeom prst="rect">
            <a:avLst/>
          </a:prstGeom>
          <a:solidFill>
            <a:srgbClr val="00ACB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44F110-C554-3E28-61E1-ED2779A10775}"/>
              </a:ext>
            </a:extLst>
          </p:cNvPr>
          <p:cNvSpPr/>
          <p:nvPr/>
        </p:nvSpPr>
        <p:spPr>
          <a:xfrm>
            <a:off x="0" y="4332797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F2120-0FA2-E935-2080-F8557AFD0CD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41488"/>
            <a:ext cx="2601913" cy="26273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42088" y="1741488"/>
            <a:ext cx="2601912" cy="26273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21028B-62D8-641F-60CE-10368CA96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937" y="1567289"/>
            <a:ext cx="7292552" cy="255121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139761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9D715B-A11E-EA90-0481-1F0CFF25ED01}"/>
              </a:ext>
            </a:extLst>
          </p:cNvPr>
          <p:cNvSpPr/>
          <p:nvPr/>
        </p:nvSpPr>
        <p:spPr>
          <a:xfrm>
            <a:off x="0" y="1277938"/>
            <a:ext cx="9144000" cy="3090861"/>
          </a:xfrm>
          <a:prstGeom prst="rect">
            <a:avLst/>
          </a:prstGeom>
          <a:solidFill>
            <a:srgbClr val="00ACB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5E5F5E-FF01-4885-F69E-D588BC5BBBBE}"/>
              </a:ext>
            </a:extLst>
          </p:cNvPr>
          <p:cNvSpPr/>
          <p:nvPr/>
        </p:nvSpPr>
        <p:spPr>
          <a:xfrm>
            <a:off x="0" y="4332797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STUDENT EXCLUSION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0B811-8DD5-4F90-D65F-734EB86F334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41488"/>
            <a:ext cx="2595563" cy="26273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42088" y="1741488"/>
            <a:ext cx="2601912" cy="26273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420DA74-D498-B5B2-9AE6-308148D59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457" y="1412575"/>
            <a:ext cx="6057591" cy="145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9EC13EB4-9EEF-55CF-8669-A3E66171C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071" y="2926278"/>
            <a:ext cx="4798365" cy="132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627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BULK RESIDENCE ADMISSION ENGINE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0B811-8DD5-4F90-D65F-734EB86F334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41488"/>
            <a:ext cx="2595563" cy="26273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F2120-0FA2-E935-2080-F8557AFD0CD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41488"/>
            <a:ext cx="2601913" cy="26273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42088" y="1741488"/>
            <a:ext cx="2601912" cy="26273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18DC0B-72DB-E86B-CE2A-4BF0509F9F27}"/>
              </a:ext>
            </a:extLst>
          </p:cNvPr>
          <p:cNvSpPr/>
          <p:nvPr/>
        </p:nvSpPr>
        <p:spPr>
          <a:xfrm>
            <a:off x="0" y="1277938"/>
            <a:ext cx="9144000" cy="3090861"/>
          </a:xfrm>
          <a:prstGeom prst="rect">
            <a:avLst/>
          </a:prstGeom>
          <a:solidFill>
            <a:srgbClr val="00ACB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884DE8-1E1B-AC6F-5B72-75E618A59728}"/>
              </a:ext>
            </a:extLst>
          </p:cNvPr>
          <p:cNvSpPr/>
          <p:nvPr/>
        </p:nvSpPr>
        <p:spPr>
          <a:xfrm>
            <a:off x="0" y="4332797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489382-94E3-0FB6-9B8A-5AACB5CBC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288" y="1356716"/>
            <a:ext cx="5144436" cy="28879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606605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COMMUNICATION PROGRAM ON ADMISSION STATUSES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0B811-8DD5-4F90-D65F-734EB86F334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41488"/>
            <a:ext cx="2595563" cy="26273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F2120-0FA2-E935-2080-F8557AFD0CD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41488"/>
            <a:ext cx="2601913" cy="26273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42088" y="1741488"/>
            <a:ext cx="2601912" cy="26273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18B19C-D15F-62EE-CAC0-AAC426548051}"/>
              </a:ext>
            </a:extLst>
          </p:cNvPr>
          <p:cNvSpPr/>
          <p:nvPr/>
        </p:nvSpPr>
        <p:spPr>
          <a:xfrm>
            <a:off x="0" y="1277938"/>
            <a:ext cx="9144000" cy="3090861"/>
          </a:xfrm>
          <a:prstGeom prst="rect">
            <a:avLst/>
          </a:prstGeom>
          <a:solidFill>
            <a:srgbClr val="00ACB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AD8CD7-DE91-983E-F4A6-67D4DAC764F3}"/>
              </a:ext>
            </a:extLst>
          </p:cNvPr>
          <p:cNvSpPr/>
          <p:nvPr/>
        </p:nvSpPr>
        <p:spPr>
          <a:xfrm>
            <a:off x="0" y="4332797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AC3AE7-FE83-EA66-B523-751DF110F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883" y="1481476"/>
            <a:ext cx="6216659" cy="27130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778602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NSFAS TRANSPORT FIELD ON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0B811-8DD5-4F90-D65F-734EB86F334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41488"/>
            <a:ext cx="2595563" cy="26273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F2120-0FA2-E935-2080-F8557AFD0CD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41488"/>
            <a:ext cx="2601913" cy="26273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42088" y="1741488"/>
            <a:ext cx="2601912" cy="26273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5753AD-2C96-710D-2A61-D01D17E9C54F}"/>
              </a:ext>
            </a:extLst>
          </p:cNvPr>
          <p:cNvSpPr/>
          <p:nvPr/>
        </p:nvSpPr>
        <p:spPr>
          <a:xfrm>
            <a:off x="0" y="1277938"/>
            <a:ext cx="9144000" cy="3090861"/>
          </a:xfrm>
          <a:prstGeom prst="rect">
            <a:avLst/>
          </a:prstGeom>
          <a:solidFill>
            <a:srgbClr val="00ACB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414376-E70B-848C-916A-5DA3B3F12547}"/>
              </a:ext>
            </a:extLst>
          </p:cNvPr>
          <p:cNvSpPr/>
          <p:nvPr/>
        </p:nvSpPr>
        <p:spPr>
          <a:xfrm>
            <a:off x="0" y="4332797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6BEA3-5B92-C3CC-4BCA-F719A4413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279" y="1380772"/>
            <a:ext cx="6215650" cy="28972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222989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0C21925-C2F5-C25D-A028-667EAADD4644}"/>
              </a:ext>
            </a:extLst>
          </p:cNvPr>
          <p:cNvSpPr txBox="1"/>
          <p:nvPr/>
        </p:nvSpPr>
        <p:spPr>
          <a:xfrm>
            <a:off x="3000664" y="2370240"/>
            <a:ext cx="3142671" cy="911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Student Team  </a:t>
            </a:r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The Importance of Best Practice </a:t>
            </a:r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Product Enhancements</a:t>
            </a:r>
          </a:p>
        </p:txBody>
      </p:sp>
      <p:pic>
        <p:nvPicPr>
          <p:cNvPr id="20" name="Content Placeholder 16" descr="A person holding a phone&#10;&#10;Description automatically generated">
            <a:extLst>
              <a:ext uri="{FF2B5EF4-FFF2-40B4-BE49-F238E27FC236}">
                <a16:creationId xmlns:a16="http://schemas.microsoft.com/office/drawing/2014/main" id="{76FDFC38-248F-2A01-E2D8-AC28A383EB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1" r="36361" b="1"/>
          <a:stretch/>
        </p:blipFill>
        <p:spPr>
          <a:xfrm>
            <a:off x="6324021" y="1277937"/>
            <a:ext cx="2744885" cy="3090863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0B40ACEF-ABDF-2F93-D5D8-03E7925E0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93" y="1617456"/>
            <a:ext cx="2254587" cy="175254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ZA" sz="3200" dirty="0"/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3958990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7E9674-2BFC-5CE4-2D69-1D26BC7B9AB3}"/>
              </a:ext>
            </a:extLst>
          </p:cNvPr>
          <p:cNvSpPr/>
          <p:nvPr/>
        </p:nvSpPr>
        <p:spPr>
          <a:xfrm>
            <a:off x="0" y="1277938"/>
            <a:ext cx="9144000" cy="3090861"/>
          </a:xfrm>
          <a:prstGeom prst="rect">
            <a:avLst/>
          </a:prstGeom>
          <a:solidFill>
            <a:srgbClr val="00ACB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B61C9F-AA8B-0344-1FBD-45DE5CBFBACC}"/>
              </a:ext>
            </a:extLst>
          </p:cNvPr>
          <p:cNvSpPr/>
          <p:nvPr/>
        </p:nvSpPr>
        <p:spPr>
          <a:xfrm>
            <a:off x="0" y="4332797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NSFAS TRANSPORT FIELD ON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0B811-8DD5-4F90-D65F-734EB86F334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41488"/>
            <a:ext cx="2595563" cy="26273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F2120-0FA2-E935-2080-F8557AFD0CD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41488"/>
            <a:ext cx="2601913" cy="26273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42088" y="1741488"/>
            <a:ext cx="2601912" cy="26273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44131A-6AA1-3386-A0BD-21C19AA3E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979" y="1396894"/>
            <a:ext cx="6536911" cy="2816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065521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IENABLER ACCESS FOR CANCELLED STUDENT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F2120-0FA2-E935-2080-F8557AFD0CD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41488"/>
            <a:ext cx="2601913" cy="26273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42088" y="1741488"/>
            <a:ext cx="2601912" cy="26273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D880EA-7AF7-D428-4F0E-E9E64176D068}"/>
              </a:ext>
            </a:extLst>
          </p:cNvPr>
          <p:cNvSpPr/>
          <p:nvPr/>
        </p:nvSpPr>
        <p:spPr>
          <a:xfrm>
            <a:off x="0" y="1277938"/>
            <a:ext cx="9144000" cy="3090861"/>
          </a:xfrm>
          <a:prstGeom prst="rect">
            <a:avLst/>
          </a:prstGeom>
          <a:solidFill>
            <a:srgbClr val="00ACB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90E85E-E2F4-51FF-58FF-D7629C946FAA}"/>
              </a:ext>
            </a:extLst>
          </p:cNvPr>
          <p:cNvSpPr/>
          <p:nvPr/>
        </p:nvSpPr>
        <p:spPr>
          <a:xfrm>
            <a:off x="0" y="4332797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D4B278-E59A-0DBA-FC43-093AEDD03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461" y="1432153"/>
            <a:ext cx="6172316" cy="28166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365710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lassroom raising their hand&#10;&#10;Description automatically generated">
            <a:extLst>
              <a:ext uri="{FF2B5EF4-FFF2-40B4-BE49-F238E27FC236}">
                <a16:creationId xmlns:a16="http://schemas.microsoft.com/office/drawing/2014/main" id="{24D60E17-5032-50D7-E907-CDDDA86A7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20489" b="33474"/>
          <a:stretch/>
        </p:blipFill>
        <p:spPr>
          <a:xfrm>
            <a:off x="20" y="1277938"/>
            <a:ext cx="9143980" cy="30908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E5BE6D-E519-3DF0-63A6-E4502036A9BE}"/>
              </a:ext>
            </a:extLst>
          </p:cNvPr>
          <p:cNvSpPr/>
          <p:nvPr/>
        </p:nvSpPr>
        <p:spPr>
          <a:xfrm>
            <a:off x="0" y="2368800"/>
            <a:ext cx="2772000" cy="806400"/>
          </a:xfrm>
          <a:prstGeom prst="rect">
            <a:avLst/>
          </a:prstGeom>
          <a:solidFill>
            <a:srgbClr val="0066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EEE1A-B462-64E9-8D1E-BF63B1E7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2574131"/>
            <a:ext cx="8532812" cy="481013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2712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519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EAE5B8CA-8FDB-56B3-30CE-97D8763631D9}"/>
              </a:ext>
            </a:extLst>
          </p:cNvPr>
          <p:cNvSpPr/>
          <p:nvPr/>
        </p:nvSpPr>
        <p:spPr>
          <a:xfrm>
            <a:off x="0" y="1277938"/>
            <a:ext cx="9144000" cy="3090861"/>
          </a:xfrm>
          <a:prstGeom prst="rect">
            <a:avLst/>
          </a:prstGeom>
          <a:solidFill>
            <a:srgbClr val="00ACB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81E097E-FE57-C6A3-1ADA-99FD286548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23320" r="1672"/>
          <a:stretch/>
        </p:blipFill>
        <p:spPr>
          <a:xfrm>
            <a:off x="303213" y="1536070"/>
            <a:ext cx="4445000" cy="254952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72E5BDD9-7E0B-4522-74ED-492BF8BD09AD}"/>
              </a:ext>
            </a:extLst>
          </p:cNvPr>
          <p:cNvGrpSpPr/>
          <p:nvPr/>
        </p:nvGrpSpPr>
        <p:grpSpPr>
          <a:xfrm>
            <a:off x="5145513" y="1755611"/>
            <a:ext cx="3447224" cy="2105831"/>
            <a:chOff x="5145513" y="1811024"/>
            <a:chExt cx="3447224" cy="2105831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DBDBB3F2-DB00-1175-95CC-D5CF207C1B50}"/>
                </a:ext>
              </a:extLst>
            </p:cNvPr>
            <p:cNvSpPr/>
            <p:nvPr/>
          </p:nvSpPr>
          <p:spPr>
            <a:xfrm rot="5400000">
              <a:off x="5130429" y="1848944"/>
              <a:ext cx="310209" cy="280039"/>
            </a:xfrm>
            <a:prstGeom prst="triangle">
              <a:avLst/>
            </a:prstGeom>
            <a:solidFill>
              <a:srgbClr val="7AD0E4">
                <a:alpha val="40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0" dirty="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EF2BDF08-A5B0-E679-BCDA-8DD7A0A545B7}"/>
                </a:ext>
              </a:extLst>
            </p:cNvPr>
            <p:cNvSpPr/>
            <p:nvPr/>
          </p:nvSpPr>
          <p:spPr>
            <a:xfrm rot="5400000">
              <a:off x="5221589" y="1828330"/>
              <a:ext cx="355880" cy="321267"/>
            </a:xfrm>
            <a:prstGeom prst="triangle">
              <a:avLst/>
            </a:prstGeom>
            <a:solidFill>
              <a:srgbClr val="7AD0E4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0" dirty="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BA0B23F3-B265-0A49-FB6C-C427322B48E1}"/>
                </a:ext>
              </a:extLst>
            </p:cNvPr>
            <p:cNvSpPr/>
            <p:nvPr/>
          </p:nvSpPr>
          <p:spPr>
            <a:xfrm rot="5400000">
              <a:off x="5130428" y="2725656"/>
              <a:ext cx="310209" cy="280039"/>
            </a:xfrm>
            <a:prstGeom prst="triangle">
              <a:avLst/>
            </a:prstGeom>
            <a:solidFill>
              <a:srgbClr val="00ACBD">
                <a:alpha val="40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0" dirty="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F567C6CD-7326-8153-71B2-09AE2BC44DD4}"/>
                </a:ext>
              </a:extLst>
            </p:cNvPr>
            <p:cNvSpPr/>
            <p:nvPr/>
          </p:nvSpPr>
          <p:spPr>
            <a:xfrm rot="5400000">
              <a:off x="5221588" y="2705042"/>
              <a:ext cx="355880" cy="321267"/>
            </a:xfrm>
            <a:prstGeom prst="triangle">
              <a:avLst/>
            </a:prstGeom>
            <a:solidFill>
              <a:srgbClr val="00AC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0" dirty="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806D3507-08E3-EF3B-4273-B1ECCC2A7548}"/>
                </a:ext>
              </a:extLst>
            </p:cNvPr>
            <p:cNvSpPr/>
            <p:nvPr/>
          </p:nvSpPr>
          <p:spPr>
            <a:xfrm rot="5400000">
              <a:off x="5130429" y="3598895"/>
              <a:ext cx="310209" cy="280039"/>
            </a:xfrm>
            <a:prstGeom prst="triangle">
              <a:avLst/>
            </a:prstGeom>
            <a:solidFill>
              <a:srgbClr val="004053">
                <a:alpha val="40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0" dirty="0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1CDDF48-53D4-5B18-09B2-25984D7E9962}"/>
                </a:ext>
              </a:extLst>
            </p:cNvPr>
            <p:cNvSpPr/>
            <p:nvPr/>
          </p:nvSpPr>
          <p:spPr>
            <a:xfrm rot="5400000">
              <a:off x="5221589" y="3578281"/>
              <a:ext cx="355880" cy="321267"/>
            </a:xfrm>
            <a:prstGeom prst="triangle">
              <a:avLst/>
            </a:prstGeom>
            <a:solidFill>
              <a:srgbClr val="0040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57F5E19-6DD4-EE43-6177-43EF8ACE9DE2}"/>
                </a:ext>
              </a:extLst>
            </p:cNvPr>
            <p:cNvSpPr txBox="1"/>
            <p:nvPr/>
          </p:nvSpPr>
          <p:spPr>
            <a:xfrm>
              <a:off x="5619800" y="1880671"/>
              <a:ext cx="2972937" cy="2862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lnSpc>
                  <a:spcPct val="90000"/>
                </a:lnSpc>
              </a:pPr>
              <a:r>
                <a:rPr lang="en-US" sz="1400" dirty="0"/>
                <a:t>Team Values Define Culture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29FAE96-E78C-E968-B55D-D5CBD89F7609}"/>
                </a:ext>
              </a:extLst>
            </p:cNvPr>
            <p:cNvSpPr txBox="1"/>
            <p:nvPr/>
          </p:nvSpPr>
          <p:spPr>
            <a:xfrm>
              <a:off x="5583023" y="2753627"/>
              <a:ext cx="2972937" cy="2862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lnSpc>
                  <a:spcPct val="90000"/>
                </a:lnSpc>
              </a:pPr>
              <a:r>
                <a:rPr lang="en-US" sz="1400" dirty="0"/>
                <a:t>Wholehearted Support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ABB3991-4A4E-DC97-055A-6AF5C348B26C}"/>
                </a:ext>
              </a:extLst>
            </p:cNvPr>
            <p:cNvSpPr txBox="1"/>
            <p:nvPr/>
          </p:nvSpPr>
          <p:spPr>
            <a:xfrm>
              <a:off x="5583023" y="3630622"/>
              <a:ext cx="2972937" cy="2862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lnSpc>
                  <a:spcPct val="90000"/>
                </a:lnSpc>
              </a:pPr>
              <a:r>
                <a:rPr lang="en-US" sz="1400" dirty="0"/>
                <a:t>Cultivating a Supportive Environment</a:t>
              </a:r>
            </a:p>
          </p:txBody>
        </p:sp>
      </p:grpSp>
      <p:sp>
        <p:nvSpPr>
          <p:cNvPr id="32" name="Title 3">
            <a:extLst>
              <a:ext uri="{FF2B5EF4-FFF2-40B4-BE49-F238E27FC236}">
                <a16:creationId xmlns:a16="http://schemas.microsoft.com/office/drawing/2014/main" id="{3EFA6774-EB9B-5C1C-3741-946837B88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STUDENT TEAM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8E00FE4-B9D0-449A-EAB6-79CE0EEAE916}"/>
              </a:ext>
            </a:extLst>
          </p:cNvPr>
          <p:cNvSpPr/>
          <p:nvPr/>
        </p:nvSpPr>
        <p:spPr>
          <a:xfrm>
            <a:off x="0" y="4332797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446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E507133-F631-2482-5251-11FA921E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THE IMPORTANCE OF BEST PRACTICE </a:t>
            </a:r>
            <a:endParaRPr lang="en-ZA" b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CFE60F-D7C8-93EC-8B6C-3E69C9DEE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10" r="979" b="12646"/>
          <a:stretch/>
        </p:blipFill>
        <p:spPr>
          <a:xfrm>
            <a:off x="-3" y="1277938"/>
            <a:ext cx="9143980" cy="309086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19E028-E1E5-870A-0B93-5BA92244DAF4}"/>
              </a:ext>
            </a:extLst>
          </p:cNvPr>
          <p:cNvSpPr/>
          <p:nvPr/>
        </p:nvSpPr>
        <p:spPr>
          <a:xfrm>
            <a:off x="0" y="4332797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594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69A059F-4E77-8F75-BACC-4B4776133995}"/>
              </a:ext>
            </a:extLst>
          </p:cNvPr>
          <p:cNvSpPr/>
          <p:nvPr/>
        </p:nvSpPr>
        <p:spPr>
          <a:xfrm>
            <a:off x="0" y="1277938"/>
            <a:ext cx="9144000" cy="3090862"/>
          </a:xfrm>
          <a:prstGeom prst="rect">
            <a:avLst/>
          </a:prstGeom>
          <a:solidFill>
            <a:srgbClr val="0066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5DF25225-41F0-BDC7-7EC5-11A31589E97E}"/>
              </a:ext>
            </a:extLst>
          </p:cNvPr>
          <p:cNvSpPr/>
          <p:nvPr/>
        </p:nvSpPr>
        <p:spPr>
          <a:xfrm>
            <a:off x="5412172" y="1107554"/>
            <a:ext cx="3731828" cy="3279709"/>
          </a:xfrm>
          <a:custGeom>
            <a:avLst/>
            <a:gdLst>
              <a:gd name="connsiteX0" fmla="*/ 2913144 w 3884229"/>
              <a:gd name="connsiteY0" fmla="*/ 0 h 3413646"/>
              <a:gd name="connsiteX1" fmla="*/ 3731135 w 3884229"/>
              <a:gd name="connsiteY1" fmla="*/ 629259 h 3413646"/>
              <a:gd name="connsiteX2" fmla="*/ 3884229 w 3884229"/>
              <a:gd name="connsiteY2" fmla="*/ 1203639 h 3413646"/>
              <a:gd name="connsiteX3" fmla="*/ 3884229 w 3884229"/>
              <a:gd name="connsiteY3" fmla="*/ 3413646 h 3413646"/>
              <a:gd name="connsiteX4" fmla="*/ 3864040 w 3884229"/>
              <a:gd name="connsiteY4" fmla="*/ 3413646 h 3413646"/>
              <a:gd name="connsiteX5" fmla="*/ 3831276 w 3884229"/>
              <a:gd name="connsiteY5" fmla="*/ 3291321 h 3413646"/>
              <a:gd name="connsiteX6" fmla="*/ 3159094 w 3884229"/>
              <a:gd name="connsiteY6" fmla="*/ 781722 h 3413646"/>
              <a:gd name="connsiteX7" fmla="*/ 2910380 w 3884229"/>
              <a:gd name="connsiteY7" fmla="*/ 590450 h 3413646"/>
              <a:gd name="connsiteX8" fmla="*/ 2661668 w 3884229"/>
              <a:gd name="connsiteY8" fmla="*/ 781722 h 3413646"/>
              <a:gd name="connsiteX9" fmla="*/ 2272017 w 3884229"/>
              <a:gd name="connsiteY9" fmla="*/ 2239828 h 3413646"/>
              <a:gd name="connsiteX10" fmla="*/ 2585033 w 3884229"/>
              <a:gd name="connsiteY10" fmla="*/ 3413646 h 3413646"/>
              <a:gd name="connsiteX11" fmla="*/ 1978537 w 3884229"/>
              <a:gd name="connsiteY11" fmla="*/ 3413646 h 3413646"/>
              <a:gd name="connsiteX12" fmla="*/ 1977222 w 3884229"/>
              <a:gd name="connsiteY12" fmla="*/ 3408725 h 3413646"/>
              <a:gd name="connsiteX13" fmla="*/ 1970797 w 3884229"/>
              <a:gd name="connsiteY13" fmla="*/ 3384691 h 3413646"/>
              <a:gd name="connsiteX14" fmla="*/ 1963060 w 3884229"/>
              <a:gd name="connsiteY14" fmla="*/ 3413646 h 3413646"/>
              <a:gd name="connsiteX15" fmla="*/ 1350265 w 3884229"/>
              <a:gd name="connsiteY15" fmla="*/ 3413646 h 3413646"/>
              <a:gd name="connsiteX16" fmla="*/ 1664050 w 3884229"/>
              <a:gd name="connsiteY16" fmla="*/ 2239828 h 3413646"/>
              <a:gd name="connsiteX17" fmla="*/ 1542457 w 3884229"/>
              <a:gd name="connsiteY17" fmla="*/ 1779666 h 3413646"/>
              <a:gd name="connsiteX18" fmla="*/ 1293744 w 3884229"/>
              <a:gd name="connsiteY18" fmla="*/ 1588393 h 3413646"/>
              <a:gd name="connsiteX19" fmla="*/ 1047794 w 3884229"/>
              <a:gd name="connsiteY19" fmla="*/ 1779666 h 3413646"/>
              <a:gd name="connsiteX20" fmla="*/ 611967 w 3884229"/>
              <a:gd name="connsiteY20" fmla="*/ 3413646 h 3413646"/>
              <a:gd name="connsiteX21" fmla="*/ 0 w 3884229"/>
              <a:gd name="connsiteY21" fmla="*/ 3413646 h 3413646"/>
              <a:gd name="connsiteX22" fmla="*/ 475753 w 3884229"/>
              <a:gd name="connsiteY22" fmla="*/ 1624430 h 3413646"/>
              <a:gd name="connsiteX23" fmla="*/ 1293744 w 3884229"/>
              <a:gd name="connsiteY23" fmla="*/ 995171 h 3413646"/>
              <a:gd name="connsiteX24" fmla="*/ 1923817 w 3884229"/>
              <a:gd name="connsiteY24" fmla="*/ 1272378 h 3413646"/>
              <a:gd name="connsiteX25" fmla="*/ 2095153 w 3884229"/>
              <a:gd name="connsiteY25" fmla="*/ 629259 h 3413646"/>
              <a:gd name="connsiteX26" fmla="*/ 2913144 w 3884229"/>
              <a:gd name="connsiteY26" fmla="*/ 0 h 341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884229" h="3413646">
                <a:moveTo>
                  <a:pt x="2913144" y="0"/>
                </a:moveTo>
                <a:cubicBezTo>
                  <a:pt x="3302795" y="0"/>
                  <a:pt x="3631649" y="252258"/>
                  <a:pt x="3731135" y="629259"/>
                </a:cubicBezTo>
                <a:lnTo>
                  <a:pt x="3884229" y="1203639"/>
                </a:lnTo>
                <a:lnTo>
                  <a:pt x="3884229" y="3413646"/>
                </a:lnTo>
                <a:lnTo>
                  <a:pt x="3864040" y="3413646"/>
                </a:lnTo>
                <a:lnTo>
                  <a:pt x="3831276" y="3291321"/>
                </a:lnTo>
                <a:cubicBezTo>
                  <a:pt x="3517591" y="2120175"/>
                  <a:pt x="3159094" y="781722"/>
                  <a:pt x="3159094" y="781722"/>
                </a:cubicBezTo>
                <a:cubicBezTo>
                  <a:pt x="3112114" y="604311"/>
                  <a:pt x="2957359" y="590450"/>
                  <a:pt x="2910380" y="590450"/>
                </a:cubicBezTo>
                <a:cubicBezTo>
                  <a:pt x="2863402" y="590450"/>
                  <a:pt x="2711410" y="604311"/>
                  <a:pt x="2661668" y="781722"/>
                </a:cubicBezTo>
                <a:lnTo>
                  <a:pt x="2272017" y="2239828"/>
                </a:lnTo>
                <a:lnTo>
                  <a:pt x="2585033" y="3413646"/>
                </a:lnTo>
                <a:lnTo>
                  <a:pt x="1978537" y="3413646"/>
                </a:lnTo>
                <a:lnTo>
                  <a:pt x="1977222" y="3408725"/>
                </a:lnTo>
                <a:cubicBezTo>
                  <a:pt x="1973032" y="3393051"/>
                  <a:pt x="1970797" y="3384691"/>
                  <a:pt x="1970797" y="3384691"/>
                </a:cubicBezTo>
                <a:lnTo>
                  <a:pt x="1963060" y="3413646"/>
                </a:lnTo>
                <a:lnTo>
                  <a:pt x="1350265" y="3413646"/>
                </a:lnTo>
                <a:lnTo>
                  <a:pt x="1664050" y="2239828"/>
                </a:lnTo>
                <a:lnTo>
                  <a:pt x="1542457" y="1779666"/>
                </a:lnTo>
                <a:cubicBezTo>
                  <a:pt x="1495478" y="1602254"/>
                  <a:pt x="1340723" y="1588393"/>
                  <a:pt x="1293744" y="1588393"/>
                </a:cubicBezTo>
                <a:cubicBezTo>
                  <a:pt x="1246765" y="1588393"/>
                  <a:pt x="1094773" y="1602254"/>
                  <a:pt x="1047794" y="1779666"/>
                </a:cubicBezTo>
                <a:lnTo>
                  <a:pt x="611967" y="3413646"/>
                </a:lnTo>
                <a:lnTo>
                  <a:pt x="0" y="3413646"/>
                </a:lnTo>
                <a:lnTo>
                  <a:pt x="475753" y="1624430"/>
                </a:lnTo>
                <a:cubicBezTo>
                  <a:pt x="575239" y="1247430"/>
                  <a:pt x="904093" y="995171"/>
                  <a:pt x="1293744" y="995171"/>
                </a:cubicBezTo>
                <a:cubicBezTo>
                  <a:pt x="1542457" y="995171"/>
                  <a:pt x="1766299" y="1097738"/>
                  <a:pt x="1923817" y="1272378"/>
                </a:cubicBezTo>
                <a:lnTo>
                  <a:pt x="2095153" y="629259"/>
                </a:lnTo>
                <a:cubicBezTo>
                  <a:pt x="2194638" y="252258"/>
                  <a:pt x="2523493" y="0"/>
                  <a:pt x="2913144" y="0"/>
                </a:cubicBezTo>
                <a:close/>
              </a:path>
            </a:pathLst>
          </a:custGeom>
          <a:noFill/>
          <a:ln w="9525">
            <a:solidFill>
              <a:srgbClr val="FFFFFF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6E02EC-6795-D7DD-EF36-6B97EE97C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0" dirty="0">
                <a:solidFill>
                  <a:srgbClr val="00B0F0"/>
                </a:solidFill>
              </a:rPr>
              <a:t>BEST PRACTICE FOR MATRIC RESULTS</a:t>
            </a:r>
            <a:endParaRPr lang="en-ZA" b="0" dirty="0">
              <a:solidFill>
                <a:srgbClr val="00B0F0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CB528E8-4B96-82DA-5D65-3D2C6E3CE081}"/>
              </a:ext>
            </a:extLst>
          </p:cNvPr>
          <p:cNvSpPr/>
          <p:nvPr/>
        </p:nvSpPr>
        <p:spPr>
          <a:xfrm>
            <a:off x="310668" y="1600565"/>
            <a:ext cx="4078770" cy="285412"/>
          </a:xfrm>
          <a:custGeom>
            <a:avLst/>
            <a:gdLst>
              <a:gd name="connsiteX0" fmla="*/ 0 w 3343154"/>
              <a:gd name="connsiteY0" fmla="*/ 34441 h 206640"/>
              <a:gd name="connsiteX1" fmla="*/ 34441 w 3343154"/>
              <a:gd name="connsiteY1" fmla="*/ 0 h 206640"/>
              <a:gd name="connsiteX2" fmla="*/ 3308713 w 3343154"/>
              <a:gd name="connsiteY2" fmla="*/ 0 h 206640"/>
              <a:gd name="connsiteX3" fmla="*/ 3343154 w 3343154"/>
              <a:gd name="connsiteY3" fmla="*/ 34441 h 206640"/>
              <a:gd name="connsiteX4" fmla="*/ 3343154 w 3343154"/>
              <a:gd name="connsiteY4" fmla="*/ 172199 h 206640"/>
              <a:gd name="connsiteX5" fmla="*/ 3308713 w 3343154"/>
              <a:gd name="connsiteY5" fmla="*/ 206640 h 206640"/>
              <a:gd name="connsiteX6" fmla="*/ 34441 w 3343154"/>
              <a:gd name="connsiteY6" fmla="*/ 206640 h 206640"/>
              <a:gd name="connsiteX7" fmla="*/ 0 w 3343154"/>
              <a:gd name="connsiteY7" fmla="*/ 172199 h 206640"/>
              <a:gd name="connsiteX8" fmla="*/ 0 w 3343154"/>
              <a:gd name="connsiteY8" fmla="*/ 34441 h 20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3154" h="206640">
                <a:moveTo>
                  <a:pt x="0" y="34441"/>
                </a:moveTo>
                <a:cubicBezTo>
                  <a:pt x="0" y="15420"/>
                  <a:pt x="15420" y="0"/>
                  <a:pt x="34441" y="0"/>
                </a:cubicBezTo>
                <a:lnTo>
                  <a:pt x="3308713" y="0"/>
                </a:lnTo>
                <a:cubicBezTo>
                  <a:pt x="3327734" y="0"/>
                  <a:pt x="3343154" y="15420"/>
                  <a:pt x="3343154" y="34441"/>
                </a:cubicBezTo>
                <a:lnTo>
                  <a:pt x="3343154" y="172199"/>
                </a:lnTo>
                <a:cubicBezTo>
                  <a:pt x="3343154" y="191220"/>
                  <a:pt x="3327734" y="206640"/>
                  <a:pt x="3308713" y="206640"/>
                </a:cubicBezTo>
                <a:lnTo>
                  <a:pt x="34441" y="206640"/>
                </a:lnTo>
                <a:cubicBezTo>
                  <a:pt x="15420" y="206640"/>
                  <a:pt x="0" y="191220"/>
                  <a:pt x="0" y="172199"/>
                </a:cubicBezTo>
                <a:lnTo>
                  <a:pt x="0" y="344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450" tIns="10087" rIns="136450" bIns="10087" numCol="1" spcCol="1270" anchor="ctr" anchorCtr="0">
            <a:noAutofit/>
          </a:bodyPr>
          <a:lstStyle/>
          <a:p>
            <a:pPr marL="0" lvl="0" indent="0" algn="l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00" b="1" i="0" kern="1200" dirty="0">
                <a:solidFill>
                  <a:srgbClr val="00ACBD"/>
                </a:solidFill>
              </a:rPr>
              <a:t>Access Verification:</a:t>
            </a:r>
            <a:endParaRPr lang="en-US" sz="1000" b="1" kern="1200" dirty="0">
              <a:solidFill>
                <a:srgbClr val="00ACBD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3A247D7-2610-3480-FD9B-3A117C324BB0}"/>
              </a:ext>
            </a:extLst>
          </p:cNvPr>
          <p:cNvSpPr/>
          <p:nvPr/>
        </p:nvSpPr>
        <p:spPr>
          <a:xfrm>
            <a:off x="310668" y="2206630"/>
            <a:ext cx="4078770" cy="285412"/>
          </a:xfrm>
          <a:custGeom>
            <a:avLst/>
            <a:gdLst>
              <a:gd name="connsiteX0" fmla="*/ 0 w 3343154"/>
              <a:gd name="connsiteY0" fmla="*/ 34441 h 206640"/>
              <a:gd name="connsiteX1" fmla="*/ 34441 w 3343154"/>
              <a:gd name="connsiteY1" fmla="*/ 0 h 206640"/>
              <a:gd name="connsiteX2" fmla="*/ 3308713 w 3343154"/>
              <a:gd name="connsiteY2" fmla="*/ 0 h 206640"/>
              <a:gd name="connsiteX3" fmla="*/ 3343154 w 3343154"/>
              <a:gd name="connsiteY3" fmla="*/ 34441 h 206640"/>
              <a:gd name="connsiteX4" fmla="*/ 3343154 w 3343154"/>
              <a:gd name="connsiteY4" fmla="*/ 172199 h 206640"/>
              <a:gd name="connsiteX5" fmla="*/ 3308713 w 3343154"/>
              <a:gd name="connsiteY5" fmla="*/ 206640 h 206640"/>
              <a:gd name="connsiteX6" fmla="*/ 34441 w 3343154"/>
              <a:gd name="connsiteY6" fmla="*/ 206640 h 206640"/>
              <a:gd name="connsiteX7" fmla="*/ 0 w 3343154"/>
              <a:gd name="connsiteY7" fmla="*/ 172199 h 206640"/>
              <a:gd name="connsiteX8" fmla="*/ 0 w 3343154"/>
              <a:gd name="connsiteY8" fmla="*/ 34441 h 20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3154" h="206640">
                <a:moveTo>
                  <a:pt x="0" y="34441"/>
                </a:moveTo>
                <a:cubicBezTo>
                  <a:pt x="0" y="15420"/>
                  <a:pt x="15420" y="0"/>
                  <a:pt x="34441" y="0"/>
                </a:cubicBezTo>
                <a:lnTo>
                  <a:pt x="3308713" y="0"/>
                </a:lnTo>
                <a:cubicBezTo>
                  <a:pt x="3327734" y="0"/>
                  <a:pt x="3343154" y="15420"/>
                  <a:pt x="3343154" y="34441"/>
                </a:cubicBezTo>
                <a:lnTo>
                  <a:pt x="3343154" y="172199"/>
                </a:lnTo>
                <a:cubicBezTo>
                  <a:pt x="3343154" y="191220"/>
                  <a:pt x="3327734" y="206640"/>
                  <a:pt x="3308713" y="206640"/>
                </a:cubicBezTo>
                <a:lnTo>
                  <a:pt x="34441" y="206640"/>
                </a:lnTo>
                <a:cubicBezTo>
                  <a:pt x="15420" y="206640"/>
                  <a:pt x="0" y="191220"/>
                  <a:pt x="0" y="172199"/>
                </a:cubicBezTo>
                <a:lnTo>
                  <a:pt x="0" y="344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450" tIns="10087" rIns="136450" bIns="10087" numCol="1" spcCol="1270" anchor="ctr" anchorCtr="0">
            <a:noAutofit/>
          </a:bodyPr>
          <a:lstStyle/>
          <a:p>
            <a:pPr marL="0" lvl="0" indent="0" algn="l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00" b="1" i="0" kern="1200">
                <a:solidFill>
                  <a:srgbClr val="00ACBD"/>
                </a:solidFill>
              </a:rPr>
              <a:t>Authorization Protocols:</a:t>
            </a:r>
            <a:endParaRPr lang="en-US" sz="1000" b="1" kern="1200" dirty="0">
              <a:solidFill>
                <a:srgbClr val="00ACBD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1292F89-5CF6-4C5E-6EBA-7AA298EF7AE3}"/>
              </a:ext>
            </a:extLst>
          </p:cNvPr>
          <p:cNvSpPr/>
          <p:nvPr/>
        </p:nvSpPr>
        <p:spPr>
          <a:xfrm>
            <a:off x="310668" y="2812695"/>
            <a:ext cx="4078770" cy="285412"/>
          </a:xfrm>
          <a:custGeom>
            <a:avLst/>
            <a:gdLst>
              <a:gd name="connsiteX0" fmla="*/ 0 w 3343154"/>
              <a:gd name="connsiteY0" fmla="*/ 34441 h 206640"/>
              <a:gd name="connsiteX1" fmla="*/ 34441 w 3343154"/>
              <a:gd name="connsiteY1" fmla="*/ 0 h 206640"/>
              <a:gd name="connsiteX2" fmla="*/ 3308713 w 3343154"/>
              <a:gd name="connsiteY2" fmla="*/ 0 h 206640"/>
              <a:gd name="connsiteX3" fmla="*/ 3343154 w 3343154"/>
              <a:gd name="connsiteY3" fmla="*/ 34441 h 206640"/>
              <a:gd name="connsiteX4" fmla="*/ 3343154 w 3343154"/>
              <a:gd name="connsiteY4" fmla="*/ 172199 h 206640"/>
              <a:gd name="connsiteX5" fmla="*/ 3308713 w 3343154"/>
              <a:gd name="connsiteY5" fmla="*/ 206640 h 206640"/>
              <a:gd name="connsiteX6" fmla="*/ 34441 w 3343154"/>
              <a:gd name="connsiteY6" fmla="*/ 206640 h 206640"/>
              <a:gd name="connsiteX7" fmla="*/ 0 w 3343154"/>
              <a:gd name="connsiteY7" fmla="*/ 172199 h 206640"/>
              <a:gd name="connsiteX8" fmla="*/ 0 w 3343154"/>
              <a:gd name="connsiteY8" fmla="*/ 34441 h 20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3154" h="206640">
                <a:moveTo>
                  <a:pt x="0" y="34441"/>
                </a:moveTo>
                <a:cubicBezTo>
                  <a:pt x="0" y="15420"/>
                  <a:pt x="15420" y="0"/>
                  <a:pt x="34441" y="0"/>
                </a:cubicBezTo>
                <a:lnTo>
                  <a:pt x="3308713" y="0"/>
                </a:lnTo>
                <a:cubicBezTo>
                  <a:pt x="3327734" y="0"/>
                  <a:pt x="3343154" y="15420"/>
                  <a:pt x="3343154" y="34441"/>
                </a:cubicBezTo>
                <a:lnTo>
                  <a:pt x="3343154" y="172199"/>
                </a:lnTo>
                <a:cubicBezTo>
                  <a:pt x="3343154" y="191220"/>
                  <a:pt x="3327734" y="206640"/>
                  <a:pt x="3308713" y="206640"/>
                </a:cubicBezTo>
                <a:lnTo>
                  <a:pt x="34441" y="206640"/>
                </a:lnTo>
                <a:cubicBezTo>
                  <a:pt x="15420" y="206640"/>
                  <a:pt x="0" y="191220"/>
                  <a:pt x="0" y="172199"/>
                </a:cubicBezTo>
                <a:lnTo>
                  <a:pt x="0" y="344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450" tIns="10087" rIns="136450" bIns="10087" numCol="1" spcCol="1270" anchor="ctr" anchorCtr="0">
            <a:noAutofit/>
          </a:bodyPr>
          <a:lstStyle/>
          <a:p>
            <a:pPr marL="0" lvl="0" indent="0" algn="l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00" b="1" i="0" kern="1200">
                <a:solidFill>
                  <a:srgbClr val="00ACBD"/>
                </a:solidFill>
              </a:rPr>
              <a:t>Yearly Parameter Finalization:</a:t>
            </a:r>
            <a:endParaRPr lang="en-US" sz="1000" b="1" kern="1200">
              <a:solidFill>
                <a:srgbClr val="00ACBD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A142E86-2390-C573-2152-EFA2F35501AF}"/>
              </a:ext>
            </a:extLst>
          </p:cNvPr>
          <p:cNvSpPr/>
          <p:nvPr/>
        </p:nvSpPr>
        <p:spPr>
          <a:xfrm>
            <a:off x="310668" y="3418761"/>
            <a:ext cx="4078770" cy="285412"/>
          </a:xfrm>
          <a:custGeom>
            <a:avLst/>
            <a:gdLst>
              <a:gd name="connsiteX0" fmla="*/ 0 w 3343154"/>
              <a:gd name="connsiteY0" fmla="*/ 34441 h 206640"/>
              <a:gd name="connsiteX1" fmla="*/ 34441 w 3343154"/>
              <a:gd name="connsiteY1" fmla="*/ 0 h 206640"/>
              <a:gd name="connsiteX2" fmla="*/ 3308713 w 3343154"/>
              <a:gd name="connsiteY2" fmla="*/ 0 h 206640"/>
              <a:gd name="connsiteX3" fmla="*/ 3343154 w 3343154"/>
              <a:gd name="connsiteY3" fmla="*/ 34441 h 206640"/>
              <a:gd name="connsiteX4" fmla="*/ 3343154 w 3343154"/>
              <a:gd name="connsiteY4" fmla="*/ 172199 h 206640"/>
              <a:gd name="connsiteX5" fmla="*/ 3308713 w 3343154"/>
              <a:gd name="connsiteY5" fmla="*/ 206640 h 206640"/>
              <a:gd name="connsiteX6" fmla="*/ 34441 w 3343154"/>
              <a:gd name="connsiteY6" fmla="*/ 206640 h 206640"/>
              <a:gd name="connsiteX7" fmla="*/ 0 w 3343154"/>
              <a:gd name="connsiteY7" fmla="*/ 172199 h 206640"/>
              <a:gd name="connsiteX8" fmla="*/ 0 w 3343154"/>
              <a:gd name="connsiteY8" fmla="*/ 34441 h 20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3154" h="206640">
                <a:moveTo>
                  <a:pt x="0" y="34441"/>
                </a:moveTo>
                <a:cubicBezTo>
                  <a:pt x="0" y="15420"/>
                  <a:pt x="15420" y="0"/>
                  <a:pt x="34441" y="0"/>
                </a:cubicBezTo>
                <a:lnTo>
                  <a:pt x="3308713" y="0"/>
                </a:lnTo>
                <a:cubicBezTo>
                  <a:pt x="3327734" y="0"/>
                  <a:pt x="3343154" y="15420"/>
                  <a:pt x="3343154" y="34441"/>
                </a:cubicBezTo>
                <a:lnTo>
                  <a:pt x="3343154" y="172199"/>
                </a:lnTo>
                <a:cubicBezTo>
                  <a:pt x="3343154" y="191220"/>
                  <a:pt x="3327734" y="206640"/>
                  <a:pt x="3308713" y="206640"/>
                </a:cubicBezTo>
                <a:lnTo>
                  <a:pt x="34441" y="206640"/>
                </a:lnTo>
                <a:cubicBezTo>
                  <a:pt x="15420" y="206640"/>
                  <a:pt x="0" y="191220"/>
                  <a:pt x="0" y="172199"/>
                </a:cubicBezTo>
                <a:lnTo>
                  <a:pt x="0" y="344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450" tIns="10087" rIns="136450" bIns="10087" numCol="1" spcCol="1270" anchor="ctr" anchorCtr="0">
            <a:noAutofit/>
          </a:bodyPr>
          <a:lstStyle/>
          <a:p>
            <a:pPr marL="0" lvl="0" indent="0" algn="l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00" b="1" i="0" kern="1200">
                <a:solidFill>
                  <a:srgbClr val="00ACBD"/>
                </a:solidFill>
              </a:rPr>
              <a:t>Embargoed Period Functionality:</a:t>
            </a:r>
            <a:endParaRPr lang="en-US" sz="1000" b="1" kern="1200">
              <a:solidFill>
                <a:srgbClr val="00ACBD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326F02D-5819-A5B9-C730-CBFE7A2BE1D8}"/>
              </a:ext>
            </a:extLst>
          </p:cNvPr>
          <p:cNvSpPr/>
          <p:nvPr/>
        </p:nvSpPr>
        <p:spPr>
          <a:xfrm>
            <a:off x="4754564" y="1600565"/>
            <a:ext cx="4078768" cy="285412"/>
          </a:xfrm>
          <a:custGeom>
            <a:avLst/>
            <a:gdLst>
              <a:gd name="connsiteX0" fmla="*/ 0 w 3343154"/>
              <a:gd name="connsiteY0" fmla="*/ 34441 h 206640"/>
              <a:gd name="connsiteX1" fmla="*/ 34441 w 3343154"/>
              <a:gd name="connsiteY1" fmla="*/ 0 h 206640"/>
              <a:gd name="connsiteX2" fmla="*/ 3308713 w 3343154"/>
              <a:gd name="connsiteY2" fmla="*/ 0 h 206640"/>
              <a:gd name="connsiteX3" fmla="*/ 3343154 w 3343154"/>
              <a:gd name="connsiteY3" fmla="*/ 34441 h 206640"/>
              <a:gd name="connsiteX4" fmla="*/ 3343154 w 3343154"/>
              <a:gd name="connsiteY4" fmla="*/ 172199 h 206640"/>
              <a:gd name="connsiteX5" fmla="*/ 3308713 w 3343154"/>
              <a:gd name="connsiteY5" fmla="*/ 206640 h 206640"/>
              <a:gd name="connsiteX6" fmla="*/ 34441 w 3343154"/>
              <a:gd name="connsiteY6" fmla="*/ 206640 h 206640"/>
              <a:gd name="connsiteX7" fmla="*/ 0 w 3343154"/>
              <a:gd name="connsiteY7" fmla="*/ 172199 h 206640"/>
              <a:gd name="connsiteX8" fmla="*/ 0 w 3343154"/>
              <a:gd name="connsiteY8" fmla="*/ 34441 h 20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3154" h="206640">
                <a:moveTo>
                  <a:pt x="0" y="34441"/>
                </a:moveTo>
                <a:cubicBezTo>
                  <a:pt x="0" y="15420"/>
                  <a:pt x="15420" y="0"/>
                  <a:pt x="34441" y="0"/>
                </a:cubicBezTo>
                <a:lnTo>
                  <a:pt x="3308713" y="0"/>
                </a:lnTo>
                <a:cubicBezTo>
                  <a:pt x="3327734" y="0"/>
                  <a:pt x="3343154" y="15420"/>
                  <a:pt x="3343154" y="34441"/>
                </a:cubicBezTo>
                <a:lnTo>
                  <a:pt x="3343154" y="172199"/>
                </a:lnTo>
                <a:cubicBezTo>
                  <a:pt x="3343154" y="191220"/>
                  <a:pt x="3327734" y="206640"/>
                  <a:pt x="3308713" y="206640"/>
                </a:cubicBezTo>
                <a:lnTo>
                  <a:pt x="34441" y="206640"/>
                </a:lnTo>
                <a:cubicBezTo>
                  <a:pt x="15420" y="206640"/>
                  <a:pt x="0" y="191220"/>
                  <a:pt x="0" y="172199"/>
                </a:cubicBezTo>
                <a:lnTo>
                  <a:pt x="0" y="344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450" tIns="10087" rIns="136450" bIns="10087" numCol="1" spcCol="1270" anchor="ctr" anchorCtr="0">
            <a:noAutofit/>
          </a:bodyPr>
          <a:lstStyle/>
          <a:p>
            <a:pPr marL="0" lvl="0" indent="0" algn="l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00" b="1" i="0" kern="1200">
                <a:solidFill>
                  <a:srgbClr val="00ACBD"/>
                </a:solidFill>
              </a:rPr>
              <a:t>Access Restriction Setup:</a:t>
            </a:r>
            <a:endParaRPr lang="en-US" sz="1000" b="1" kern="1200">
              <a:solidFill>
                <a:srgbClr val="00ACBD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A2FA6E2-4851-3006-2224-BB189C474ADB}"/>
              </a:ext>
            </a:extLst>
          </p:cNvPr>
          <p:cNvSpPr/>
          <p:nvPr/>
        </p:nvSpPr>
        <p:spPr>
          <a:xfrm>
            <a:off x="4754564" y="2206630"/>
            <a:ext cx="4078768" cy="285412"/>
          </a:xfrm>
          <a:custGeom>
            <a:avLst/>
            <a:gdLst>
              <a:gd name="connsiteX0" fmla="*/ 0 w 3343154"/>
              <a:gd name="connsiteY0" fmla="*/ 34441 h 206640"/>
              <a:gd name="connsiteX1" fmla="*/ 34441 w 3343154"/>
              <a:gd name="connsiteY1" fmla="*/ 0 h 206640"/>
              <a:gd name="connsiteX2" fmla="*/ 3308713 w 3343154"/>
              <a:gd name="connsiteY2" fmla="*/ 0 h 206640"/>
              <a:gd name="connsiteX3" fmla="*/ 3343154 w 3343154"/>
              <a:gd name="connsiteY3" fmla="*/ 34441 h 206640"/>
              <a:gd name="connsiteX4" fmla="*/ 3343154 w 3343154"/>
              <a:gd name="connsiteY4" fmla="*/ 172199 h 206640"/>
              <a:gd name="connsiteX5" fmla="*/ 3308713 w 3343154"/>
              <a:gd name="connsiteY5" fmla="*/ 206640 h 206640"/>
              <a:gd name="connsiteX6" fmla="*/ 34441 w 3343154"/>
              <a:gd name="connsiteY6" fmla="*/ 206640 h 206640"/>
              <a:gd name="connsiteX7" fmla="*/ 0 w 3343154"/>
              <a:gd name="connsiteY7" fmla="*/ 172199 h 206640"/>
              <a:gd name="connsiteX8" fmla="*/ 0 w 3343154"/>
              <a:gd name="connsiteY8" fmla="*/ 34441 h 20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3154" h="206640">
                <a:moveTo>
                  <a:pt x="0" y="34441"/>
                </a:moveTo>
                <a:cubicBezTo>
                  <a:pt x="0" y="15420"/>
                  <a:pt x="15420" y="0"/>
                  <a:pt x="34441" y="0"/>
                </a:cubicBezTo>
                <a:lnTo>
                  <a:pt x="3308713" y="0"/>
                </a:lnTo>
                <a:cubicBezTo>
                  <a:pt x="3327734" y="0"/>
                  <a:pt x="3343154" y="15420"/>
                  <a:pt x="3343154" y="34441"/>
                </a:cubicBezTo>
                <a:lnTo>
                  <a:pt x="3343154" y="172199"/>
                </a:lnTo>
                <a:cubicBezTo>
                  <a:pt x="3343154" y="191220"/>
                  <a:pt x="3327734" y="206640"/>
                  <a:pt x="3308713" y="206640"/>
                </a:cubicBezTo>
                <a:lnTo>
                  <a:pt x="34441" y="206640"/>
                </a:lnTo>
                <a:cubicBezTo>
                  <a:pt x="15420" y="206640"/>
                  <a:pt x="0" y="191220"/>
                  <a:pt x="0" y="172199"/>
                </a:cubicBezTo>
                <a:lnTo>
                  <a:pt x="0" y="344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450" tIns="10087" rIns="136450" bIns="10087" numCol="1" spcCol="1270" anchor="ctr" anchorCtr="0">
            <a:noAutofit/>
          </a:bodyPr>
          <a:lstStyle/>
          <a:p>
            <a:pPr marL="0" lvl="0" indent="0" algn="l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00" b="1" i="0" kern="1200">
                <a:solidFill>
                  <a:srgbClr val="00ACBD"/>
                </a:solidFill>
              </a:rPr>
              <a:t>Cycle and iEnabler Preparation:</a:t>
            </a:r>
            <a:endParaRPr lang="en-US" sz="1000" b="1" kern="1200">
              <a:solidFill>
                <a:srgbClr val="00ACBD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F5DD3F8-ECD8-77DC-3014-F16C31A3EB52}"/>
              </a:ext>
            </a:extLst>
          </p:cNvPr>
          <p:cNvSpPr/>
          <p:nvPr/>
        </p:nvSpPr>
        <p:spPr>
          <a:xfrm>
            <a:off x="4754564" y="2812695"/>
            <a:ext cx="4078768" cy="285412"/>
          </a:xfrm>
          <a:custGeom>
            <a:avLst/>
            <a:gdLst>
              <a:gd name="connsiteX0" fmla="*/ 0 w 3343154"/>
              <a:gd name="connsiteY0" fmla="*/ 34441 h 206640"/>
              <a:gd name="connsiteX1" fmla="*/ 34441 w 3343154"/>
              <a:gd name="connsiteY1" fmla="*/ 0 h 206640"/>
              <a:gd name="connsiteX2" fmla="*/ 3308713 w 3343154"/>
              <a:gd name="connsiteY2" fmla="*/ 0 h 206640"/>
              <a:gd name="connsiteX3" fmla="*/ 3343154 w 3343154"/>
              <a:gd name="connsiteY3" fmla="*/ 34441 h 206640"/>
              <a:gd name="connsiteX4" fmla="*/ 3343154 w 3343154"/>
              <a:gd name="connsiteY4" fmla="*/ 172199 h 206640"/>
              <a:gd name="connsiteX5" fmla="*/ 3308713 w 3343154"/>
              <a:gd name="connsiteY5" fmla="*/ 206640 h 206640"/>
              <a:gd name="connsiteX6" fmla="*/ 34441 w 3343154"/>
              <a:gd name="connsiteY6" fmla="*/ 206640 h 206640"/>
              <a:gd name="connsiteX7" fmla="*/ 0 w 3343154"/>
              <a:gd name="connsiteY7" fmla="*/ 172199 h 206640"/>
              <a:gd name="connsiteX8" fmla="*/ 0 w 3343154"/>
              <a:gd name="connsiteY8" fmla="*/ 34441 h 20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3154" h="206640">
                <a:moveTo>
                  <a:pt x="0" y="34441"/>
                </a:moveTo>
                <a:cubicBezTo>
                  <a:pt x="0" y="15420"/>
                  <a:pt x="15420" y="0"/>
                  <a:pt x="34441" y="0"/>
                </a:cubicBezTo>
                <a:lnTo>
                  <a:pt x="3308713" y="0"/>
                </a:lnTo>
                <a:cubicBezTo>
                  <a:pt x="3327734" y="0"/>
                  <a:pt x="3343154" y="15420"/>
                  <a:pt x="3343154" y="34441"/>
                </a:cubicBezTo>
                <a:lnTo>
                  <a:pt x="3343154" y="172199"/>
                </a:lnTo>
                <a:cubicBezTo>
                  <a:pt x="3343154" y="191220"/>
                  <a:pt x="3327734" y="206640"/>
                  <a:pt x="3308713" y="206640"/>
                </a:cubicBezTo>
                <a:lnTo>
                  <a:pt x="34441" y="206640"/>
                </a:lnTo>
                <a:cubicBezTo>
                  <a:pt x="15420" y="206640"/>
                  <a:pt x="0" y="191220"/>
                  <a:pt x="0" y="172199"/>
                </a:cubicBezTo>
                <a:lnTo>
                  <a:pt x="0" y="344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450" tIns="10087" rIns="136450" bIns="10087" numCol="1" spcCol="1270" anchor="ctr" anchorCtr="0">
            <a:noAutofit/>
          </a:bodyPr>
          <a:lstStyle/>
          <a:p>
            <a:pPr marL="0" lvl="0" indent="0" algn="l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00" b="1" i="0" kern="1200">
                <a:solidFill>
                  <a:srgbClr val="00ACBD"/>
                </a:solidFill>
              </a:rPr>
              <a:t>Handling 'Invalid' Data:</a:t>
            </a:r>
            <a:endParaRPr lang="en-US" sz="1000" b="1" kern="1200">
              <a:solidFill>
                <a:srgbClr val="00ACBD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D70D608-1B52-FE77-C696-AFC0397F7F30}"/>
              </a:ext>
            </a:extLst>
          </p:cNvPr>
          <p:cNvSpPr/>
          <p:nvPr/>
        </p:nvSpPr>
        <p:spPr>
          <a:xfrm>
            <a:off x="4754564" y="3418761"/>
            <a:ext cx="4078768" cy="285412"/>
          </a:xfrm>
          <a:custGeom>
            <a:avLst/>
            <a:gdLst>
              <a:gd name="connsiteX0" fmla="*/ 0 w 3343154"/>
              <a:gd name="connsiteY0" fmla="*/ 34441 h 206640"/>
              <a:gd name="connsiteX1" fmla="*/ 34441 w 3343154"/>
              <a:gd name="connsiteY1" fmla="*/ 0 h 206640"/>
              <a:gd name="connsiteX2" fmla="*/ 3308713 w 3343154"/>
              <a:gd name="connsiteY2" fmla="*/ 0 h 206640"/>
              <a:gd name="connsiteX3" fmla="*/ 3343154 w 3343154"/>
              <a:gd name="connsiteY3" fmla="*/ 34441 h 206640"/>
              <a:gd name="connsiteX4" fmla="*/ 3343154 w 3343154"/>
              <a:gd name="connsiteY4" fmla="*/ 172199 h 206640"/>
              <a:gd name="connsiteX5" fmla="*/ 3308713 w 3343154"/>
              <a:gd name="connsiteY5" fmla="*/ 206640 h 206640"/>
              <a:gd name="connsiteX6" fmla="*/ 34441 w 3343154"/>
              <a:gd name="connsiteY6" fmla="*/ 206640 h 206640"/>
              <a:gd name="connsiteX7" fmla="*/ 0 w 3343154"/>
              <a:gd name="connsiteY7" fmla="*/ 172199 h 206640"/>
              <a:gd name="connsiteX8" fmla="*/ 0 w 3343154"/>
              <a:gd name="connsiteY8" fmla="*/ 34441 h 20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3154" h="206640">
                <a:moveTo>
                  <a:pt x="0" y="34441"/>
                </a:moveTo>
                <a:cubicBezTo>
                  <a:pt x="0" y="15420"/>
                  <a:pt x="15420" y="0"/>
                  <a:pt x="34441" y="0"/>
                </a:cubicBezTo>
                <a:lnTo>
                  <a:pt x="3308713" y="0"/>
                </a:lnTo>
                <a:cubicBezTo>
                  <a:pt x="3327734" y="0"/>
                  <a:pt x="3343154" y="15420"/>
                  <a:pt x="3343154" y="34441"/>
                </a:cubicBezTo>
                <a:lnTo>
                  <a:pt x="3343154" y="172199"/>
                </a:lnTo>
                <a:cubicBezTo>
                  <a:pt x="3343154" y="191220"/>
                  <a:pt x="3327734" y="206640"/>
                  <a:pt x="3308713" y="206640"/>
                </a:cubicBezTo>
                <a:lnTo>
                  <a:pt x="34441" y="206640"/>
                </a:lnTo>
                <a:cubicBezTo>
                  <a:pt x="15420" y="206640"/>
                  <a:pt x="0" y="191220"/>
                  <a:pt x="0" y="172199"/>
                </a:cubicBezTo>
                <a:lnTo>
                  <a:pt x="0" y="344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450" tIns="10087" rIns="136450" bIns="10087" numCol="1" spcCol="1270" anchor="ctr" anchorCtr="0">
            <a:noAutofit/>
          </a:bodyPr>
          <a:lstStyle/>
          <a:p>
            <a:pPr marL="0" lvl="0" indent="0" algn="l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00" b="1" i="0" kern="1200">
                <a:solidFill>
                  <a:srgbClr val="00ACBD"/>
                </a:solidFill>
              </a:rPr>
              <a:t>Emergency Support Contacts:</a:t>
            </a:r>
            <a:endParaRPr lang="en-US" sz="1000" b="1" kern="1200">
              <a:solidFill>
                <a:srgbClr val="00ACBD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DFC535-45DD-FB6F-EF8F-CE66E1A21379}"/>
              </a:ext>
            </a:extLst>
          </p:cNvPr>
          <p:cNvSpPr txBox="1"/>
          <p:nvPr/>
        </p:nvSpPr>
        <p:spPr>
          <a:xfrm>
            <a:off x="252731" y="1899468"/>
            <a:ext cx="4575810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lvl="1" indent="-182563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800" b="0" i="0" kern="1200" dirty="0">
                <a:solidFill>
                  <a:schemeClr val="bg1"/>
                </a:solidFill>
              </a:rPr>
              <a:t>Validate access to all Matric Result menu options and data-derived menus.</a:t>
            </a:r>
            <a:endParaRPr lang="en-US" sz="800" kern="1200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0C6884-8AA3-A9F1-4DA3-F67D2677F8E5}"/>
              </a:ext>
            </a:extLst>
          </p:cNvPr>
          <p:cNvSpPr txBox="1"/>
          <p:nvPr/>
        </p:nvSpPr>
        <p:spPr>
          <a:xfrm>
            <a:off x="252731" y="2492042"/>
            <a:ext cx="4575810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lvl="1" indent="-182563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800" b="0" i="0" kern="1200" dirty="0">
                <a:solidFill>
                  <a:schemeClr val="bg1"/>
                </a:solidFill>
              </a:rPr>
              <a:t>Submit authorized personnel lists to USAF for seamless access management.</a:t>
            </a:r>
            <a:endParaRPr lang="en-US" sz="800" kern="120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20E4A0-75C9-64DB-83D0-9A252634B6FC}"/>
              </a:ext>
            </a:extLst>
          </p:cNvPr>
          <p:cNvSpPr txBox="1"/>
          <p:nvPr/>
        </p:nvSpPr>
        <p:spPr>
          <a:xfrm>
            <a:off x="252731" y="3111598"/>
            <a:ext cx="4575810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lvl="1" indent="-182563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800" b="0" i="0" kern="1200" dirty="0">
                <a:solidFill>
                  <a:schemeClr val="bg1"/>
                </a:solidFill>
              </a:rPr>
              <a:t>Ensure parameter list is finalized by December each year for effective system control.</a:t>
            </a:r>
            <a:endParaRPr lang="en-US" sz="800" kern="12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095807C-B6A5-21EF-5666-79C228019018}"/>
              </a:ext>
            </a:extLst>
          </p:cNvPr>
          <p:cNvSpPr txBox="1"/>
          <p:nvPr/>
        </p:nvSpPr>
        <p:spPr>
          <a:xfrm>
            <a:off x="252731" y="3699981"/>
            <a:ext cx="4575810" cy="332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lvl="1" indent="-182563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800" b="0" i="0" kern="1200" dirty="0">
                <a:solidFill>
                  <a:schemeClr val="bg1"/>
                </a:solidFill>
              </a:rPr>
              <a:t>Establish a dedicated function for exclusive use during embargoed periods.</a:t>
            </a:r>
            <a:endParaRPr lang="en-US" sz="800" kern="1200" dirty="0">
              <a:solidFill>
                <a:schemeClr val="bg1"/>
              </a:solidFill>
            </a:endParaRPr>
          </a:p>
          <a:p>
            <a:pPr marL="182563" lvl="1" indent="-182563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800" b="0" i="0" kern="1200" dirty="0">
                <a:solidFill>
                  <a:schemeClr val="bg1"/>
                </a:solidFill>
              </a:rPr>
              <a:t>Link this function to back-office menus, facilitating dynamic user management.</a:t>
            </a:r>
            <a:endParaRPr lang="en-US" sz="800" kern="120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27BCA5-6DF3-F4B7-FB65-227C28C7942B}"/>
              </a:ext>
            </a:extLst>
          </p:cNvPr>
          <p:cNvSpPr txBox="1"/>
          <p:nvPr/>
        </p:nvSpPr>
        <p:spPr>
          <a:xfrm>
            <a:off x="4754564" y="1891140"/>
            <a:ext cx="4575810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lvl="1" indent="-182563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800" b="0" i="0" kern="1200" dirty="0">
                <a:solidFill>
                  <a:schemeClr val="bg1"/>
                </a:solidFill>
              </a:rPr>
              <a:t>Restrict access for all back-office menus to authorized users during embargoed periods.</a:t>
            </a:r>
            <a:endParaRPr lang="en-US" sz="800" kern="1200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867A973-9497-3318-90CF-35E88EF4D9FA}"/>
              </a:ext>
            </a:extLst>
          </p:cNvPr>
          <p:cNvSpPr txBox="1"/>
          <p:nvPr/>
        </p:nvSpPr>
        <p:spPr>
          <a:xfrm>
            <a:off x="4733291" y="2488945"/>
            <a:ext cx="4663440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lvl="1" indent="-182563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800" b="0" i="0" kern="1200" dirty="0">
                <a:solidFill>
                  <a:schemeClr val="bg1"/>
                </a:solidFill>
              </a:rPr>
              <a:t>Set up cycles, </a:t>
            </a:r>
            <a:r>
              <a:rPr lang="en-US" sz="800" b="0" i="0" kern="1200" dirty="0" err="1">
                <a:solidFill>
                  <a:schemeClr val="bg1"/>
                </a:solidFill>
              </a:rPr>
              <a:t>iEnabler</a:t>
            </a:r>
            <a:r>
              <a:rPr lang="en-US" sz="800" b="0" i="0" kern="1200" dirty="0">
                <a:solidFill>
                  <a:schemeClr val="bg1"/>
                </a:solidFill>
              </a:rPr>
              <a:t> options, and review LS menu options for the embargoed period.</a:t>
            </a:r>
            <a:endParaRPr lang="en-US" sz="800" kern="1200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F48EB0-CC94-B643-D7B6-F36DE6C02DF3}"/>
              </a:ext>
            </a:extLst>
          </p:cNvPr>
          <p:cNvSpPr txBox="1"/>
          <p:nvPr/>
        </p:nvSpPr>
        <p:spPr>
          <a:xfrm>
            <a:off x="4748213" y="3095010"/>
            <a:ext cx="4697730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lvl="1" indent="-182563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800" b="0" i="0" kern="1200" dirty="0">
                <a:solidFill>
                  <a:schemeClr val="bg1"/>
                </a:solidFill>
              </a:rPr>
              <a:t>Define protocols for handling 'invalid' data received from the DBE.</a:t>
            </a:r>
            <a:endParaRPr lang="en-US" sz="800" kern="1200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2BFB8D2-4244-9F5C-BF19-822D864BAED8}"/>
              </a:ext>
            </a:extLst>
          </p:cNvPr>
          <p:cNvSpPr txBox="1"/>
          <p:nvPr/>
        </p:nvSpPr>
        <p:spPr>
          <a:xfrm>
            <a:off x="4738206" y="3697978"/>
            <a:ext cx="4724400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lvl="1" indent="-182563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800" b="0" i="0" kern="1200" dirty="0">
                <a:solidFill>
                  <a:schemeClr val="bg1"/>
                </a:solidFill>
              </a:rPr>
              <a:t>Identify contacts for night support and confirmation during </a:t>
            </a:r>
            <a:r>
              <a:rPr lang="en-US" sz="800" b="0" i="0" kern="1200" dirty="0" err="1">
                <a:solidFill>
                  <a:schemeClr val="bg1"/>
                </a:solidFill>
              </a:rPr>
              <a:t>Adapt's</a:t>
            </a:r>
            <a:r>
              <a:rPr lang="en-US" sz="800" b="0" i="0" kern="1200" dirty="0">
                <a:solidFill>
                  <a:schemeClr val="bg1"/>
                </a:solidFill>
              </a:rPr>
              <a:t> critical needs.</a:t>
            </a:r>
            <a:endParaRPr lang="en-US" sz="800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72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65109-1DE4-12F5-677C-1F3073721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EMBARGO RESULTS</a:t>
            </a:r>
            <a:endParaRPr lang="en-ZA" b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4065E7-BD16-22B0-BC61-6ED07F1B7EAB}"/>
              </a:ext>
            </a:extLst>
          </p:cNvPr>
          <p:cNvSpPr/>
          <p:nvPr/>
        </p:nvSpPr>
        <p:spPr>
          <a:xfrm>
            <a:off x="0" y="1277938"/>
            <a:ext cx="9144000" cy="3090861"/>
          </a:xfrm>
          <a:prstGeom prst="rect">
            <a:avLst/>
          </a:prstGeom>
          <a:solidFill>
            <a:srgbClr val="00ACB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C7A32A-162D-C0E9-B5B5-B702A60264BA}"/>
              </a:ext>
            </a:extLst>
          </p:cNvPr>
          <p:cNvSpPr/>
          <p:nvPr/>
        </p:nvSpPr>
        <p:spPr>
          <a:xfrm>
            <a:off x="0" y="4332797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BFA947B-5D9C-0236-FA2B-CE6FE8C82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230" y="1424940"/>
            <a:ext cx="5334876" cy="27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345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65109-1DE4-12F5-677C-1F3073721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FINAL RESULTS</a:t>
            </a:r>
            <a:endParaRPr lang="en-ZA" b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720520-7B1D-716D-E38F-97E2E097CEAE}"/>
              </a:ext>
            </a:extLst>
          </p:cNvPr>
          <p:cNvSpPr/>
          <p:nvPr/>
        </p:nvSpPr>
        <p:spPr>
          <a:xfrm>
            <a:off x="0" y="1277938"/>
            <a:ext cx="9144000" cy="3090861"/>
          </a:xfrm>
          <a:prstGeom prst="rect">
            <a:avLst/>
          </a:prstGeom>
          <a:solidFill>
            <a:srgbClr val="00ACB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910231-0342-4149-1261-E5C4C1256D1A}"/>
              </a:ext>
            </a:extLst>
          </p:cNvPr>
          <p:cNvSpPr/>
          <p:nvPr/>
        </p:nvSpPr>
        <p:spPr>
          <a:xfrm>
            <a:off x="0" y="4332797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F97ED78-F6ED-AE6E-3BE5-5F009C98C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729" y="1417317"/>
            <a:ext cx="5298541" cy="277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187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65109-1DE4-12F5-677C-1F3073721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4" y="392733"/>
            <a:ext cx="8532812" cy="481013"/>
          </a:xfrm>
        </p:spPr>
        <p:txBody>
          <a:bodyPr/>
          <a:lstStyle/>
          <a:p>
            <a:r>
              <a:rPr lang="en-US" dirty="0"/>
              <a:t>Final Results</a:t>
            </a:r>
            <a:endParaRPr lang="en-Z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50E9F5-22A0-11B1-4920-35ADE0D22E8C}"/>
              </a:ext>
            </a:extLst>
          </p:cNvPr>
          <p:cNvSpPr/>
          <p:nvPr/>
        </p:nvSpPr>
        <p:spPr>
          <a:xfrm>
            <a:off x="0" y="1277938"/>
            <a:ext cx="9144000" cy="3090861"/>
          </a:xfrm>
          <a:prstGeom prst="rect">
            <a:avLst/>
          </a:prstGeom>
          <a:solidFill>
            <a:srgbClr val="00ACB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038A22-B05C-434B-B1E4-97AFC825AE93}"/>
              </a:ext>
            </a:extLst>
          </p:cNvPr>
          <p:cNvSpPr/>
          <p:nvPr/>
        </p:nvSpPr>
        <p:spPr>
          <a:xfrm>
            <a:off x="0" y="4332797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CC3F4CD-0AB7-3E6F-2C2E-4456C09EB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7" y="1394551"/>
            <a:ext cx="7201545" cy="285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137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6F007A-722A-C277-4FFB-39142D85E499}"/>
              </a:ext>
            </a:extLst>
          </p:cNvPr>
          <p:cNvSpPr/>
          <p:nvPr/>
        </p:nvSpPr>
        <p:spPr>
          <a:xfrm>
            <a:off x="0" y="1277938"/>
            <a:ext cx="9144000" cy="3090861"/>
          </a:xfrm>
          <a:prstGeom prst="rect">
            <a:avLst/>
          </a:prstGeom>
          <a:solidFill>
            <a:srgbClr val="000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A computer screen with text on it&#10;&#10;Description automatically generated">
            <a:extLst>
              <a:ext uri="{FF2B5EF4-FFF2-40B4-BE49-F238E27FC236}">
                <a16:creationId xmlns:a16="http://schemas.microsoft.com/office/drawing/2014/main" id="{7FC41065-D6DD-E672-2A80-5AA30DDB1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8" t="393" r="32991" b="362"/>
          <a:stretch/>
        </p:blipFill>
        <p:spPr>
          <a:xfrm>
            <a:off x="0" y="1277939"/>
            <a:ext cx="2491549" cy="308933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DB65109-1DE4-12F5-677C-1F3073721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New C Program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CA49AF4-0BC7-EF83-BEAD-B87284593FBC}"/>
              </a:ext>
            </a:extLst>
          </p:cNvPr>
          <p:cNvSpPr/>
          <p:nvPr/>
        </p:nvSpPr>
        <p:spPr>
          <a:xfrm flipH="1">
            <a:off x="1511799" y="1274980"/>
            <a:ext cx="1013913" cy="3056287"/>
          </a:xfrm>
          <a:prstGeom prst="rect">
            <a:avLst/>
          </a:prstGeom>
          <a:gradFill flip="none" rotWithShape="1">
            <a:gsLst>
              <a:gs pos="0">
                <a:srgbClr val="000500"/>
              </a:gs>
              <a:gs pos="100000">
                <a:srgbClr val="0005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5DBEF631-8611-2F4E-664D-1E3A09461E45}"/>
              </a:ext>
            </a:extLst>
          </p:cNvPr>
          <p:cNvSpPr txBox="1">
            <a:spLocks/>
          </p:cNvSpPr>
          <p:nvPr/>
        </p:nvSpPr>
        <p:spPr>
          <a:xfrm>
            <a:off x="305594" y="831396"/>
            <a:ext cx="8532812" cy="481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ts val="226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/>
              <a:t>NEW C PROGRAM</a:t>
            </a:r>
            <a:endParaRPr lang="en-ZA" b="0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ED963A2-C2C1-3A83-FA4D-24B22AEF97D9}"/>
              </a:ext>
            </a:extLst>
          </p:cNvPr>
          <p:cNvGrpSpPr/>
          <p:nvPr/>
        </p:nvGrpSpPr>
        <p:grpSpPr>
          <a:xfrm>
            <a:off x="2242106" y="1616515"/>
            <a:ext cx="6593919" cy="2523246"/>
            <a:chOff x="2242106" y="1724480"/>
            <a:chExt cx="6593919" cy="252324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CAD1639-2F44-C920-CF5A-57EF09D577DB}"/>
                </a:ext>
              </a:extLst>
            </p:cNvPr>
            <p:cNvGrpSpPr/>
            <p:nvPr/>
          </p:nvGrpSpPr>
          <p:grpSpPr>
            <a:xfrm>
              <a:off x="2242106" y="1724480"/>
              <a:ext cx="3246063" cy="2157156"/>
              <a:chOff x="245666" y="1811756"/>
              <a:chExt cx="3508807" cy="2157156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3CFDDC94-4C07-18A4-F4C8-57033B94D34C}"/>
                  </a:ext>
                </a:extLst>
              </p:cNvPr>
              <p:cNvSpPr/>
              <p:nvPr/>
            </p:nvSpPr>
            <p:spPr>
              <a:xfrm>
                <a:off x="294394" y="1811756"/>
                <a:ext cx="3460078" cy="252000"/>
              </a:xfrm>
              <a:custGeom>
                <a:avLst/>
                <a:gdLst>
                  <a:gd name="connsiteX0" fmla="*/ 0 w 3601560"/>
                  <a:gd name="connsiteY0" fmla="*/ 29521 h 177120"/>
                  <a:gd name="connsiteX1" fmla="*/ 29521 w 3601560"/>
                  <a:gd name="connsiteY1" fmla="*/ 0 h 177120"/>
                  <a:gd name="connsiteX2" fmla="*/ 3572039 w 3601560"/>
                  <a:gd name="connsiteY2" fmla="*/ 0 h 177120"/>
                  <a:gd name="connsiteX3" fmla="*/ 3601560 w 3601560"/>
                  <a:gd name="connsiteY3" fmla="*/ 29521 h 177120"/>
                  <a:gd name="connsiteX4" fmla="*/ 3601560 w 3601560"/>
                  <a:gd name="connsiteY4" fmla="*/ 147599 h 177120"/>
                  <a:gd name="connsiteX5" fmla="*/ 3572039 w 3601560"/>
                  <a:gd name="connsiteY5" fmla="*/ 177120 h 177120"/>
                  <a:gd name="connsiteX6" fmla="*/ 29521 w 3601560"/>
                  <a:gd name="connsiteY6" fmla="*/ 177120 h 177120"/>
                  <a:gd name="connsiteX7" fmla="*/ 0 w 3601560"/>
                  <a:gd name="connsiteY7" fmla="*/ 147599 h 177120"/>
                  <a:gd name="connsiteX8" fmla="*/ 0 w 3601560"/>
                  <a:gd name="connsiteY8" fmla="*/ 29521 h 17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01560" h="177120">
                    <a:moveTo>
                      <a:pt x="0" y="29521"/>
                    </a:moveTo>
                    <a:cubicBezTo>
                      <a:pt x="0" y="13217"/>
                      <a:pt x="13217" y="0"/>
                      <a:pt x="29521" y="0"/>
                    </a:cubicBezTo>
                    <a:lnTo>
                      <a:pt x="3572039" y="0"/>
                    </a:lnTo>
                    <a:cubicBezTo>
                      <a:pt x="3588343" y="0"/>
                      <a:pt x="3601560" y="13217"/>
                      <a:pt x="3601560" y="29521"/>
                    </a:cubicBezTo>
                    <a:lnTo>
                      <a:pt x="3601560" y="147599"/>
                    </a:lnTo>
                    <a:cubicBezTo>
                      <a:pt x="3601560" y="163903"/>
                      <a:pt x="3588343" y="177120"/>
                      <a:pt x="3572039" y="177120"/>
                    </a:cubicBezTo>
                    <a:lnTo>
                      <a:pt x="29521" y="177120"/>
                    </a:lnTo>
                    <a:cubicBezTo>
                      <a:pt x="13217" y="177120"/>
                      <a:pt x="0" y="163903"/>
                      <a:pt x="0" y="147599"/>
                    </a:cubicBezTo>
                    <a:lnTo>
                      <a:pt x="0" y="29521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4776" tIns="8646" rIns="144776" bIns="8646" numCol="1" spcCol="1270" anchor="ctr" anchorCtr="0">
                <a:noAutofit/>
              </a:bodyPr>
              <a:lstStyle/>
              <a:p>
                <a:pPr marL="0" lvl="0" indent="0" algn="l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ZA" sz="700" b="1" kern="1200">
                    <a:solidFill>
                      <a:schemeClr val="bg1"/>
                    </a:solidFill>
                  </a:rPr>
                  <a:t>1. Recalculation Criteria (Step 1):</a:t>
                </a:r>
                <a:endParaRPr lang="en-US" sz="700" kern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97856A7-30B9-7169-C208-828D8B8CE51C}"/>
                  </a:ext>
                </a:extLst>
              </p:cNvPr>
              <p:cNvSpPr/>
              <p:nvPr/>
            </p:nvSpPr>
            <p:spPr>
              <a:xfrm>
                <a:off x="294394" y="2337778"/>
                <a:ext cx="3460078" cy="252000"/>
              </a:xfrm>
              <a:custGeom>
                <a:avLst/>
                <a:gdLst>
                  <a:gd name="connsiteX0" fmla="*/ 0 w 3601560"/>
                  <a:gd name="connsiteY0" fmla="*/ 29521 h 177120"/>
                  <a:gd name="connsiteX1" fmla="*/ 29521 w 3601560"/>
                  <a:gd name="connsiteY1" fmla="*/ 0 h 177120"/>
                  <a:gd name="connsiteX2" fmla="*/ 3572039 w 3601560"/>
                  <a:gd name="connsiteY2" fmla="*/ 0 h 177120"/>
                  <a:gd name="connsiteX3" fmla="*/ 3601560 w 3601560"/>
                  <a:gd name="connsiteY3" fmla="*/ 29521 h 177120"/>
                  <a:gd name="connsiteX4" fmla="*/ 3601560 w 3601560"/>
                  <a:gd name="connsiteY4" fmla="*/ 147599 h 177120"/>
                  <a:gd name="connsiteX5" fmla="*/ 3572039 w 3601560"/>
                  <a:gd name="connsiteY5" fmla="*/ 177120 h 177120"/>
                  <a:gd name="connsiteX6" fmla="*/ 29521 w 3601560"/>
                  <a:gd name="connsiteY6" fmla="*/ 177120 h 177120"/>
                  <a:gd name="connsiteX7" fmla="*/ 0 w 3601560"/>
                  <a:gd name="connsiteY7" fmla="*/ 147599 h 177120"/>
                  <a:gd name="connsiteX8" fmla="*/ 0 w 3601560"/>
                  <a:gd name="connsiteY8" fmla="*/ 29521 h 17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01560" h="177120">
                    <a:moveTo>
                      <a:pt x="0" y="29521"/>
                    </a:moveTo>
                    <a:cubicBezTo>
                      <a:pt x="0" y="13217"/>
                      <a:pt x="13217" y="0"/>
                      <a:pt x="29521" y="0"/>
                    </a:cubicBezTo>
                    <a:lnTo>
                      <a:pt x="3572039" y="0"/>
                    </a:lnTo>
                    <a:cubicBezTo>
                      <a:pt x="3588343" y="0"/>
                      <a:pt x="3601560" y="13217"/>
                      <a:pt x="3601560" y="29521"/>
                    </a:cubicBezTo>
                    <a:lnTo>
                      <a:pt x="3601560" y="147599"/>
                    </a:lnTo>
                    <a:cubicBezTo>
                      <a:pt x="3601560" y="163903"/>
                      <a:pt x="3588343" y="177120"/>
                      <a:pt x="3572039" y="177120"/>
                    </a:cubicBezTo>
                    <a:lnTo>
                      <a:pt x="29521" y="177120"/>
                    </a:lnTo>
                    <a:cubicBezTo>
                      <a:pt x="13217" y="177120"/>
                      <a:pt x="0" y="163903"/>
                      <a:pt x="0" y="147599"/>
                    </a:cubicBezTo>
                    <a:lnTo>
                      <a:pt x="0" y="29521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4776" tIns="8646" rIns="144776" bIns="8646" numCol="1" spcCol="1270" anchor="ctr" anchorCtr="0">
                <a:noAutofit/>
              </a:bodyPr>
              <a:lstStyle/>
              <a:p>
                <a:pPr marL="0" lvl="0" indent="0" algn="l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ZA" sz="700" b="1" kern="1200" dirty="0">
                    <a:solidFill>
                      <a:schemeClr val="bg1"/>
                    </a:solidFill>
                  </a:rPr>
                  <a:t>2. Endorsement Criteria (Step 2):</a:t>
                </a:r>
                <a:endParaRPr lang="en-US" sz="700" kern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F5EFE9D-4A92-F776-5E22-E83E611886F9}"/>
                  </a:ext>
                </a:extLst>
              </p:cNvPr>
              <p:cNvSpPr/>
              <p:nvPr/>
            </p:nvSpPr>
            <p:spPr>
              <a:xfrm>
                <a:off x="294394" y="2954310"/>
                <a:ext cx="3460078" cy="252000"/>
              </a:xfrm>
              <a:custGeom>
                <a:avLst/>
                <a:gdLst>
                  <a:gd name="connsiteX0" fmla="*/ 0 w 3601560"/>
                  <a:gd name="connsiteY0" fmla="*/ 29521 h 177120"/>
                  <a:gd name="connsiteX1" fmla="*/ 29521 w 3601560"/>
                  <a:gd name="connsiteY1" fmla="*/ 0 h 177120"/>
                  <a:gd name="connsiteX2" fmla="*/ 3572039 w 3601560"/>
                  <a:gd name="connsiteY2" fmla="*/ 0 h 177120"/>
                  <a:gd name="connsiteX3" fmla="*/ 3601560 w 3601560"/>
                  <a:gd name="connsiteY3" fmla="*/ 29521 h 177120"/>
                  <a:gd name="connsiteX4" fmla="*/ 3601560 w 3601560"/>
                  <a:gd name="connsiteY4" fmla="*/ 147599 h 177120"/>
                  <a:gd name="connsiteX5" fmla="*/ 3572039 w 3601560"/>
                  <a:gd name="connsiteY5" fmla="*/ 177120 h 177120"/>
                  <a:gd name="connsiteX6" fmla="*/ 29521 w 3601560"/>
                  <a:gd name="connsiteY6" fmla="*/ 177120 h 177120"/>
                  <a:gd name="connsiteX7" fmla="*/ 0 w 3601560"/>
                  <a:gd name="connsiteY7" fmla="*/ 147599 h 177120"/>
                  <a:gd name="connsiteX8" fmla="*/ 0 w 3601560"/>
                  <a:gd name="connsiteY8" fmla="*/ 29521 h 17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01560" h="177120">
                    <a:moveTo>
                      <a:pt x="0" y="29521"/>
                    </a:moveTo>
                    <a:cubicBezTo>
                      <a:pt x="0" y="13217"/>
                      <a:pt x="13217" y="0"/>
                      <a:pt x="29521" y="0"/>
                    </a:cubicBezTo>
                    <a:lnTo>
                      <a:pt x="3572039" y="0"/>
                    </a:lnTo>
                    <a:cubicBezTo>
                      <a:pt x="3588343" y="0"/>
                      <a:pt x="3601560" y="13217"/>
                      <a:pt x="3601560" y="29521"/>
                    </a:cubicBezTo>
                    <a:lnTo>
                      <a:pt x="3601560" y="147599"/>
                    </a:lnTo>
                    <a:cubicBezTo>
                      <a:pt x="3601560" y="163903"/>
                      <a:pt x="3588343" y="177120"/>
                      <a:pt x="3572039" y="177120"/>
                    </a:cubicBezTo>
                    <a:lnTo>
                      <a:pt x="29521" y="177120"/>
                    </a:lnTo>
                    <a:cubicBezTo>
                      <a:pt x="13217" y="177120"/>
                      <a:pt x="0" y="163903"/>
                      <a:pt x="0" y="147599"/>
                    </a:cubicBezTo>
                    <a:lnTo>
                      <a:pt x="0" y="29521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4776" tIns="8646" rIns="144776" bIns="8646" numCol="1" spcCol="1270" anchor="ctr" anchorCtr="0">
                <a:noAutofit/>
              </a:bodyPr>
              <a:lstStyle/>
              <a:p>
                <a:pPr marL="0" lvl="0" indent="0" algn="l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ZA" sz="700" b="1" kern="1200">
                    <a:solidFill>
                      <a:schemeClr val="bg1"/>
                    </a:solidFill>
                  </a:rPr>
                  <a:t>3. Subject Count Criteria (Step 3):</a:t>
                </a:r>
                <a:endParaRPr lang="en-US" sz="700" kern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AA3527D-3F05-6E4B-B057-7FE47AD4F0CC}"/>
                  </a:ext>
                </a:extLst>
              </p:cNvPr>
              <p:cNvSpPr/>
              <p:nvPr/>
            </p:nvSpPr>
            <p:spPr>
              <a:xfrm>
                <a:off x="294394" y="3513995"/>
                <a:ext cx="3460078" cy="252000"/>
              </a:xfrm>
              <a:custGeom>
                <a:avLst/>
                <a:gdLst>
                  <a:gd name="connsiteX0" fmla="*/ 0 w 3601560"/>
                  <a:gd name="connsiteY0" fmla="*/ 29521 h 177120"/>
                  <a:gd name="connsiteX1" fmla="*/ 29521 w 3601560"/>
                  <a:gd name="connsiteY1" fmla="*/ 0 h 177120"/>
                  <a:gd name="connsiteX2" fmla="*/ 3572039 w 3601560"/>
                  <a:gd name="connsiteY2" fmla="*/ 0 h 177120"/>
                  <a:gd name="connsiteX3" fmla="*/ 3601560 w 3601560"/>
                  <a:gd name="connsiteY3" fmla="*/ 29521 h 177120"/>
                  <a:gd name="connsiteX4" fmla="*/ 3601560 w 3601560"/>
                  <a:gd name="connsiteY4" fmla="*/ 147599 h 177120"/>
                  <a:gd name="connsiteX5" fmla="*/ 3572039 w 3601560"/>
                  <a:gd name="connsiteY5" fmla="*/ 177120 h 177120"/>
                  <a:gd name="connsiteX6" fmla="*/ 29521 w 3601560"/>
                  <a:gd name="connsiteY6" fmla="*/ 177120 h 177120"/>
                  <a:gd name="connsiteX7" fmla="*/ 0 w 3601560"/>
                  <a:gd name="connsiteY7" fmla="*/ 147599 h 177120"/>
                  <a:gd name="connsiteX8" fmla="*/ 0 w 3601560"/>
                  <a:gd name="connsiteY8" fmla="*/ 29521 h 17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01560" h="177120">
                    <a:moveTo>
                      <a:pt x="0" y="29521"/>
                    </a:moveTo>
                    <a:cubicBezTo>
                      <a:pt x="0" y="13217"/>
                      <a:pt x="13217" y="0"/>
                      <a:pt x="29521" y="0"/>
                    </a:cubicBezTo>
                    <a:lnTo>
                      <a:pt x="3572039" y="0"/>
                    </a:lnTo>
                    <a:cubicBezTo>
                      <a:pt x="3588343" y="0"/>
                      <a:pt x="3601560" y="13217"/>
                      <a:pt x="3601560" y="29521"/>
                    </a:cubicBezTo>
                    <a:lnTo>
                      <a:pt x="3601560" y="147599"/>
                    </a:lnTo>
                    <a:cubicBezTo>
                      <a:pt x="3601560" y="163903"/>
                      <a:pt x="3588343" y="177120"/>
                      <a:pt x="3572039" y="177120"/>
                    </a:cubicBezTo>
                    <a:lnTo>
                      <a:pt x="29521" y="177120"/>
                    </a:lnTo>
                    <a:cubicBezTo>
                      <a:pt x="13217" y="177120"/>
                      <a:pt x="0" y="163903"/>
                      <a:pt x="0" y="147599"/>
                    </a:cubicBezTo>
                    <a:lnTo>
                      <a:pt x="0" y="29521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4776" tIns="8646" rIns="144776" bIns="8646" numCol="1" spcCol="1270" anchor="ctr" anchorCtr="0">
                <a:noAutofit/>
              </a:bodyPr>
              <a:lstStyle/>
              <a:p>
                <a:pPr marL="0" lvl="0" indent="0" algn="l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ZA" sz="700" b="1" kern="1200">
                    <a:solidFill>
                      <a:schemeClr val="bg1"/>
                    </a:solidFill>
                  </a:rPr>
                  <a:t>4. NSC Pass Calculation (Step 4):</a:t>
                </a:r>
                <a:endParaRPr lang="en-US" sz="700" kern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D621DEE-1A03-3048-7A3A-9F44D469702D}"/>
                  </a:ext>
                </a:extLst>
              </p:cNvPr>
              <p:cNvSpPr txBox="1"/>
              <p:nvPr/>
            </p:nvSpPr>
            <p:spPr>
              <a:xfrm>
                <a:off x="294395" y="2068994"/>
                <a:ext cx="3460077" cy="258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2563" lvl="1" indent="-182563" algn="l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ZA" sz="600" kern="1200" dirty="0">
                    <a:solidFill>
                      <a:schemeClr val="bg1"/>
                    </a:solidFill>
                  </a:rPr>
                  <a:t>Recalculation is triggered if the student has multiple sittings or possesses a null endorsement with a 2024 application record.</a:t>
                </a:r>
                <a:endParaRPr lang="en-US" sz="600" kern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1E66C9D-C9F1-29FF-5A9B-BEE3F304A65E}"/>
                  </a:ext>
                </a:extLst>
              </p:cNvPr>
              <p:cNvSpPr txBox="1"/>
              <p:nvPr/>
            </p:nvSpPr>
            <p:spPr>
              <a:xfrm>
                <a:off x="294395" y="2568888"/>
                <a:ext cx="3460077" cy="3554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2563" lvl="1" indent="-182563" algn="l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ZA" sz="600" kern="1200" dirty="0">
                    <a:solidFill>
                      <a:schemeClr val="bg1"/>
                    </a:solidFill>
                  </a:rPr>
                  <a:t>No re-calculation is performed if the endorsement is 'B'.</a:t>
                </a:r>
                <a:endParaRPr lang="en-US" sz="600" kern="1200" dirty="0">
                  <a:solidFill>
                    <a:schemeClr val="bg1"/>
                  </a:solidFill>
                </a:endParaRPr>
              </a:p>
              <a:p>
                <a:pPr marL="182563" lvl="1" indent="-182563" algn="l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ZA" sz="600" kern="1200" dirty="0">
                    <a:solidFill>
                      <a:schemeClr val="bg1"/>
                    </a:solidFill>
                  </a:rPr>
                  <a:t>Exclusion if Endorsement is NC on SREGB-1; this is crucial for cases where students may have SNAPPM-10 despite applying with an NC matric type.</a:t>
                </a:r>
                <a:endParaRPr lang="en-US" sz="600" kern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0E09854-9D09-D7BF-5411-6E75ED6D849F}"/>
                  </a:ext>
                </a:extLst>
              </p:cNvPr>
              <p:cNvSpPr txBox="1"/>
              <p:nvPr/>
            </p:nvSpPr>
            <p:spPr>
              <a:xfrm>
                <a:off x="294395" y="3206310"/>
                <a:ext cx="3460078" cy="272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" lvl="1" indent="-57150" algn="l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ZA" sz="600" kern="1200" dirty="0">
                    <a:solidFill>
                      <a:schemeClr val="bg1"/>
                    </a:solidFill>
                  </a:rPr>
                  <a:t>The student must have at least 7 distinct subjects in one or multiple sittings.</a:t>
                </a:r>
                <a:endParaRPr lang="en-US" sz="600" kern="1200" dirty="0">
                  <a:solidFill>
                    <a:schemeClr val="bg1"/>
                  </a:solidFill>
                </a:endParaRPr>
              </a:p>
              <a:p>
                <a:pPr marL="57150" lvl="1" indent="-57150" algn="l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ZA" sz="600" kern="1200" dirty="0">
                    <a:solidFill>
                      <a:schemeClr val="bg1"/>
                    </a:solidFill>
                  </a:rPr>
                  <a:t>Identify the best 6 different subjects (excluding LIFE) if the student has more than 7 subjects.</a:t>
                </a:r>
                <a:endParaRPr lang="en-US" sz="600" kern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90D9092-D490-63EB-233A-8F0C60B16252}"/>
                  </a:ext>
                </a:extLst>
              </p:cNvPr>
              <p:cNvSpPr txBox="1"/>
              <p:nvPr/>
            </p:nvSpPr>
            <p:spPr>
              <a:xfrm>
                <a:off x="245666" y="3793479"/>
                <a:ext cx="3508806" cy="175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" lvl="1" indent="-57150" algn="l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ZA" sz="600" kern="1200" dirty="0">
                    <a:solidFill>
                      <a:schemeClr val="bg1"/>
                    </a:solidFill>
                  </a:rPr>
                  <a:t>A new rule for NSC Pass is calculated and inserted into the 'NSCPASS' field.</a:t>
                </a:r>
                <a:endParaRPr lang="en-US" sz="600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717E3EF-3C8A-AD3F-408C-A1D813D0D446}"/>
                </a:ext>
              </a:extLst>
            </p:cNvPr>
            <p:cNvSpPr/>
            <p:nvPr/>
          </p:nvSpPr>
          <p:spPr>
            <a:xfrm>
              <a:off x="5635042" y="1724480"/>
              <a:ext cx="3200983" cy="252000"/>
            </a:xfrm>
            <a:custGeom>
              <a:avLst/>
              <a:gdLst>
                <a:gd name="connsiteX0" fmla="*/ 0 w 3601560"/>
                <a:gd name="connsiteY0" fmla="*/ 29521 h 177120"/>
                <a:gd name="connsiteX1" fmla="*/ 29521 w 3601560"/>
                <a:gd name="connsiteY1" fmla="*/ 0 h 177120"/>
                <a:gd name="connsiteX2" fmla="*/ 3572039 w 3601560"/>
                <a:gd name="connsiteY2" fmla="*/ 0 h 177120"/>
                <a:gd name="connsiteX3" fmla="*/ 3601560 w 3601560"/>
                <a:gd name="connsiteY3" fmla="*/ 29521 h 177120"/>
                <a:gd name="connsiteX4" fmla="*/ 3601560 w 3601560"/>
                <a:gd name="connsiteY4" fmla="*/ 147599 h 177120"/>
                <a:gd name="connsiteX5" fmla="*/ 3572039 w 3601560"/>
                <a:gd name="connsiteY5" fmla="*/ 177120 h 177120"/>
                <a:gd name="connsiteX6" fmla="*/ 29521 w 3601560"/>
                <a:gd name="connsiteY6" fmla="*/ 177120 h 177120"/>
                <a:gd name="connsiteX7" fmla="*/ 0 w 3601560"/>
                <a:gd name="connsiteY7" fmla="*/ 147599 h 177120"/>
                <a:gd name="connsiteX8" fmla="*/ 0 w 3601560"/>
                <a:gd name="connsiteY8" fmla="*/ 29521 h 17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1560" h="177120">
                  <a:moveTo>
                    <a:pt x="0" y="29521"/>
                  </a:moveTo>
                  <a:cubicBezTo>
                    <a:pt x="0" y="13217"/>
                    <a:pt x="13217" y="0"/>
                    <a:pt x="29521" y="0"/>
                  </a:cubicBezTo>
                  <a:lnTo>
                    <a:pt x="3572039" y="0"/>
                  </a:lnTo>
                  <a:cubicBezTo>
                    <a:pt x="3588343" y="0"/>
                    <a:pt x="3601560" y="13217"/>
                    <a:pt x="3601560" y="29521"/>
                  </a:cubicBezTo>
                  <a:lnTo>
                    <a:pt x="3601560" y="147599"/>
                  </a:lnTo>
                  <a:cubicBezTo>
                    <a:pt x="3601560" y="163903"/>
                    <a:pt x="3588343" y="177120"/>
                    <a:pt x="3572039" y="177120"/>
                  </a:cubicBezTo>
                  <a:lnTo>
                    <a:pt x="29521" y="177120"/>
                  </a:lnTo>
                  <a:cubicBezTo>
                    <a:pt x="13217" y="177120"/>
                    <a:pt x="0" y="163903"/>
                    <a:pt x="0" y="147599"/>
                  </a:cubicBezTo>
                  <a:lnTo>
                    <a:pt x="0" y="2952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776" tIns="8646" rIns="144776" bIns="8646" numCol="1" spcCol="1270" anchor="ctr" anchorCtr="0">
              <a:noAutofit/>
            </a:bodyPr>
            <a:lstStyle/>
            <a:p>
              <a:pPr marL="0" lvl="0" indent="0" algn="l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600" b="1" kern="1200">
                  <a:solidFill>
                    <a:schemeClr val="bg1"/>
                  </a:solidFill>
                </a:rPr>
                <a:t>5. NSC PASS = 'N' (Step 5):</a:t>
              </a:r>
              <a:endParaRPr lang="en-US" sz="600" kern="1200">
                <a:solidFill>
                  <a:schemeClr val="bg1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AAA97F1-E806-B2F8-6D61-F02CF024FCB2}"/>
                </a:ext>
              </a:extLst>
            </p:cNvPr>
            <p:cNvSpPr/>
            <p:nvPr/>
          </p:nvSpPr>
          <p:spPr>
            <a:xfrm>
              <a:off x="5635043" y="2168227"/>
              <a:ext cx="3200982" cy="252000"/>
            </a:xfrm>
            <a:custGeom>
              <a:avLst/>
              <a:gdLst>
                <a:gd name="connsiteX0" fmla="*/ 0 w 3601560"/>
                <a:gd name="connsiteY0" fmla="*/ 29521 h 177120"/>
                <a:gd name="connsiteX1" fmla="*/ 29521 w 3601560"/>
                <a:gd name="connsiteY1" fmla="*/ 0 h 177120"/>
                <a:gd name="connsiteX2" fmla="*/ 3572039 w 3601560"/>
                <a:gd name="connsiteY2" fmla="*/ 0 h 177120"/>
                <a:gd name="connsiteX3" fmla="*/ 3601560 w 3601560"/>
                <a:gd name="connsiteY3" fmla="*/ 29521 h 177120"/>
                <a:gd name="connsiteX4" fmla="*/ 3601560 w 3601560"/>
                <a:gd name="connsiteY4" fmla="*/ 147599 h 177120"/>
                <a:gd name="connsiteX5" fmla="*/ 3572039 w 3601560"/>
                <a:gd name="connsiteY5" fmla="*/ 177120 h 177120"/>
                <a:gd name="connsiteX6" fmla="*/ 29521 w 3601560"/>
                <a:gd name="connsiteY6" fmla="*/ 177120 h 177120"/>
                <a:gd name="connsiteX7" fmla="*/ 0 w 3601560"/>
                <a:gd name="connsiteY7" fmla="*/ 147599 h 177120"/>
                <a:gd name="connsiteX8" fmla="*/ 0 w 3601560"/>
                <a:gd name="connsiteY8" fmla="*/ 29521 h 17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1560" h="177120">
                  <a:moveTo>
                    <a:pt x="0" y="29521"/>
                  </a:moveTo>
                  <a:cubicBezTo>
                    <a:pt x="0" y="13217"/>
                    <a:pt x="13217" y="0"/>
                    <a:pt x="29521" y="0"/>
                  </a:cubicBezTo>
                  <a:lnTo>
                    <a:pt x="3572039" y="0"/>
                  </a:lnTo>
                  <a:cubicBezTo>
                    <a:pt x="3588343" y="0"/>
                    <a:pt x="3601560" y="13217"/>
                    <a:pt x="3601560" y="29521"/>
                  </a:cubicBezTo>
                  <a:lnTo>
                    <a:pt x="3601560" y="147599"/>
                  </a:lnTo>
                  <a:cubicBezTo>
                    <a:pt x="3601560" y="163903"/>
                    <a:pt x="3588343" y="177120"/>
                    <a:pt x="3572039" y="177120"/>
                  </a:cubicBezTo>
                  <a:lnTo>
                    <a:pt x="29521" y="177120"/>
                  </a:lnTo>
                  <a:cubicBezTo>
                    <a:pt x="13217" y="177120"/>
                    <a:pt x="0" y="163903"/>
                    <a:pt x="0" y="147599"/>
                  </a:cubicBezTo>
                  <a:lnTo>
                    <a:pt x="0" y="2952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776" tIns="8646" rIns="144776" bIns="8646" numCol="1" spcCol="1270" anchor="ctr" anchorCtr="0">
              <a:noAutofit/>
            </a:bodyPr>
            <a:lstStyle/>
            <a:p>
              <a:pPr marL="0" lvl="0" indent="0" algn="l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600" b="1" kern="1200">
                  <a:solidFill>
                    <a:schemeClr val="bg1"/>
                  </a:solidFill>
                </a:rPr>
                <a:t>6. NSC PASS = 'Y' + &gt;= 50% in four 20 credit subjects (Step 6):</a:t>
              </a:r>
              <a:endParaRPr lang="en-US" sz="600" kern="1200">
                <a:solidFill>
                  <a:schemeClr val="bg1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03D94B-7B7D-EDCC-B2FE-F78DAB4D4914}"/>
                </a:ext>
              </a:extLst>
            </p:cNvPr>
            <p:cNvSpPr/>
            <p:nvPr/>
          </p:nvSpPr>
          <p:spPr>
            <a:xfrm>
              <a:off x="5635043" y="2695148"/>
              <a:ext cx="3200982" cy="252000"/>
            </a:xfrm>
            <a:custGeom>
              <a:avLst/>
              <a:gdLst>
                <a:gd name="connsiteX0" fmla="*/ 0 w 3601560"/>
                <a:gd name="connsiteY0" fmla="*/ 29521 h 177120"/>
                <a:gd name="connsiteX1" fmla="*/ 29521 w 3601560"/>
                <a:gd name="connsiteY1" fmla="*/ 0 h 177120"/>
                <a:gd name="connsiteX2" fmla="*/ 3572039 w 3601560"/>
                <a:gd name="connsiteY2" fmla="*/ 0 h 177120"/>
                <a:gd name="connsiteX3" fmla="*/ 3601560 w 3601560"/>
                <a:gd name="connsiteY3" fmla="*/ 29521 h 177120"/>
                <a:gd name="connsiteX4" fmla="*/ 3601560 w 3601560"/>
                <a:gd name="connsiteY4" fmla="*/ 147599 h 177120"/>
                <a:gd name="connsiteX5" fmla="*/ 3572039 w 3601560"/>
                <a:gd name="connsiteY5" fmla="*/ 177120 h 177120"/>
                <a:gd name="connsiteX6" fmla="*/ 29521 w 3601560"/>
                <a:gd name="connsiteY6" fmla="*/ 177120 h 177120"/>
                <a:gd name="connsiteX7" fmla="*/ 0 w 3601560"/>
                <a:gd name="connsiteY7" fmla="*/ 147599 h 177120"/>
                <a:gd name="connsiteX8" fmla="*/ 0 w 3601560"/>
                <a:gd name="connsiteY8" fmla="*/ 29521 h 17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1560" h="177120">
                  <a:moveTo>
                    <a:pt x="0" y="29521"/>
                  </a:moveTo>
                  <a:cubicBezTo>
                    <a:pt x="0" y="13217"/>
                    <a:pt x="13217" y="0"/>
                    <a:pt x="29521" y="0"/>
                  </a:cubicBezTo>
                  <a:lnTo>
                    <a:pt x="3572039" y="0"/>
                  </a:lnTo>
                  <a:cubicBezTo>
                    <a:pt x="3588343" y="0"/>
                    <a:pt x="3601560" y="13217"/>
                    <a:pt x="3601560" y="29521"/>
                  </a:cubicBezTo>
                  <a:lnTo>
                    <a:pt x="3601560" y="147599"/>
                  </a:lnTo>
                  <a:cubicBezTo>
                    <a:pt x="3601560" y="163903"/>
                    <a:pt x="3588343" y="177120"/>
                    <a:pt x="3572039" y="177120"/>
                  </a:cubicBezTo>
                  <a:lnTo>
                    <a:pt x="29521" y="177120"/>
                  </a:lnTo>
                  <a:cubicBezTo>
                    <a:pt x="13217" y="177120"/>
                    <a:pt x="0" y="163903"/>
                    <a:pt x="0" y="147599"/>
                  </a:cubicBezTo>
                  <a:lnTo>
                    <a:pt x="0" y="2952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776" tIns="8646" rIns="144776" bIns="8646" numCol="1" spcCol="1270" anchor="ctr" anchorCtr="0">
              <a:noAutofit/>
            </a:bodyPr>
            <a:lstStyle/>
            <a:p>
              <a:pPr marL="0" lvl="0" indent="0" algn="l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600" b="1" kern="1200">
                  <a:solidFill>
                    <a:schemeClr val="bg1"/>
                  </a:solidFill>
                </a:rPr>
                <a:t>7. NSC PASS = 'Y' + &gt;= 40% in four 20 credit subjects (Step 7):</a:t>
              </a:r>
              <a:endParaRPr lang="en-US" sz="600" kern="1200">
                <a:solidFill>
                  <a:schemeClr val="bg1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A60F29D-E421-2124-A7AD-2BE728F2DE8B}"/>
                </a:ext>
              </a:extLst>
            </p:cNvPr>
            <p:cNvSpPr/>
            <p:nvPr/>
          </p:nvSpPr>
          <p:spPr>
            <a:xfrm>
              <a:off x="5635043" y="3221766"/>
              <a:ext cx="3200982" cy="252000"/>
            </a:xfrm>
            <a:custGeom>
              <a:avLst/>
              <a:gdLst>
                <a:gd name="connsiteX0" fmla="*/ 0 w 3601560"/>
                <a:gd name="connsiteY0" fmla="*/ 29521 h 177120"/>
                <a:gd name="connsiteX1" fmla="*/ 29521 w 3601560"/>
                <a:gd name="connsiteY1" fmla="*/ 0 h 177120"/>
                <a:gd name="connsiteX2" fmla="*/ 3572039 w 3601560"/>
                <a:gd name="connsiteY2" fmla="*/ 0 h 177120"/>
                <a:gd name="connsiteX3" fmla="*/ 3601560 w 3601560"/>
                <a:gd name="connsiteY3" fmla="*/ 29521 h 177120"/>
                <a:gd name="connsiteX4" fmla="*/ 3601560 w 3601560"/>
                <a:gd name="connsiteY4" fmla="*/ 147599 h 177120"/>
                <a:gd name="connsiteX5" fmla="*/ 3572039 w 3601560"/>
                <a:gd name="connsiteY5" fmla="*/ 177120 h 177120"/>
                <a:gd name="connsiteX6" fmla="*/ 29521 w 3601560"/>
                <a:gd name="connsiteY6" fmla="*/ 177120 h 177120"/>
                <a:gd name="connsiteX7" fmla="*/ 0 w 3601560"/>
                <a:gd name="connsiteY7" fmla="*/ 147599 h 177120"/>
                <a:gd name="connsiteX8" fmla="*/ 0 w 3601560"/>
                <a:gd name="connsiteY8" fmla="*/ 29521 h 17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1560" h="177120">
                  <a:moveTo>
                    <a:pt x="0" y="29521"/>
                  </a:moveTo>
                  <a:cubicBezTo>
                    <a:pt x="0" y="13217"/>
                    <a:pt x="13217" y="0"/>
                    <a:pt x="29521" y="0"/>
                  </a:cubicBezTo>
                  <a:lnTo>
                    <a:pt x="3572039" y="0"/>
                  </a:lnTo>
                  <a:cubicBezTo>
                    <a:pt x="3588343" y="0"/>
                    <a:pt x="3601560" y="13217"/>
                    <a:pt x="3601560" y="29521"/>
                  </a:cubicBezTo>
                  <a:lnTo>
                    <a:pt x="3601560" y="147599"/>
                  </a:lnTo>
                  <a:cubicBezTo>
                    <a:pt x="3601560" y="163903"/>
                    <a:pt x="3588343" y="177120"/>
                    <a:pt x="3572039" y="177120"/>
                  </a:cubicBezTo>
                  <a:lnTo>
                    <a:pt x="29521" y="177120"/>
                  </a:lnTo>
                  <a:cubicBezTo>
                    <a:pt x="13217" y="177120"/>
                    <a:pt x="0" y="163903"/>
                    <a:pt x="0" y="147599"/>
                  </a:cubicBezTo>
                  <a:lnTo>
                    <a:pt x="0" y="2952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776" tIns="8646" rIns="144776" bIns="8646" numCol="1" spcCol="1270" anchor="ctr" anchorCtr="0">
              <a:noAutofit/>
            </a:bodyPr>
            <a:lstStyle/>
            <a:p>
              <a:pPr marL="0" lvl="0" indent="0" algn="l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600" b="1" kern="1200">
                  <a:solidFill>
                    <a:schemeClr val="bg1"/>
                  </a:solidFill>
                </a:rPr>
                <a:t>8. NSC PASS = 'Y' + &gt;= 30% in Language of Teaching and Learning (English) (Step 8):</a:t>
              </a:r>
              <a:endParaRPr lang="en-US" sz="600" kern="1200">
                <a:solidFill>
                  <a:schemeClr val="bg1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ABF38E7-735C-DEE1-C705-0302E2AF1B83}"/>
                </a:ext>
              </a:extLst>
            </p:cNvPr>
            <p:cNvSpPr/>
            <p:nvPr/>
          </p:nvSpPr>
          <p:spPr>
            <a:xfrm>
              <a:off x="5635042" y="3730662"/>
              <a:ext cx="3200981" cy="252000"/>
            </a:xfrm>
            <a:custGeom>
              <a:avLst/>
              <a:gdLst>
                <a:gd name="connsiteX0" fmla="*/ 0 w 3601560"/>
                <a:gd name="connsiteY0" fmla="*/ 29521 h 177120"/>
                <a:gd name="connsiteX1" fmla="*/ 29521 w 3601560"/>
                <a:gd name="connsiteY1" fmla="*/ 0 h 177120"/>
                <a:gd name="connsiteX2" fmla="*/ 3572039 w 3601560"/>
                <a:gd name="connsiteY2" fmla="*/ 0 h 177120"/>
                <a:gd name="connsiteX3" fmla="*/ 3601560 w 3601560"/>
                <a:gd name="connsiteY3" fmla="*/ 29521 h 177120"/>
                <a:gd name="connsiteX4" fmla="*/ 3601560 w 3601560"/>
                <a:gd name="connsiteY4" fmla="*/ 147599 h 177120"/>
                <a:gd name="connsiteX5" fmla="*/ 3572039 w 3601560"/>
                <a:gd name="connsiteY5" fmla="*/ 177120 h 177120"/>
                <a:gd name="connsiteX6" fmla="*/ 29521 w 3601560"/>
                <a:gd name="connsiteY6" fmla="*/ 177120 h 177120"/>
                <a:gd name="connsiteX7" fmla="*/ 0 w 3601560"/>
                <a:gd name="connsiteY7" fmla="*/ 147599 h 177120"/>
                <a:gd name="connsiteX8" fmla="*/ 0 w 3601560"/>
                <a:gd name="connsiteY8" fmla="*/ 29521 h 17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1560" h="177120">
                  <a:moveTo>
                    <a:pt x="0" y="29521"/>
                  </a:moveTo>
                  <a:cubicBezTo>
                    <a:pt x="0" y="13217"/>
                    <a:pt x="13217" y="0"/>
                    <a:pt x="29521" y="0"/>
                  </a:cubicBezTo>
                  <a:lnTo>
                    <a:pt x="3572039" y="0"/>
                  </a:lnTo>
                  <a:cubicBezTo>
                    <a:pt x="3588343" y="0"/>
                    <a:pt x="3601560" y="13217"/>
                    <a:pt x="3601560" y="29521"/>
                  </a:cubicBezTo>
                  <a:lnTo>
                    <a:pt x="3601560" y="147599"/>
                  </a:lnTo>
                  <a:cubicBezTo>
                    <a:pt x="3601560" y="163903"/>
                    <a:pt x="3588343" y="177120"/>
                    <a:pt x="3572039" y="177120"/>
                  </a:cubicBezTo>
                  <a:lnTo>
                    <a:pt x="29521" y="177120"/>
                  </a:lnTo>
                  <a:cubicBezTo>
                    <a:pt x="13217" y="177120"/>
                    <a:pt x="0" y="163903"/>
                    <a:pt x="0" y="147599"/>
                  </a:cubicBezTo>
                  <a:lnTo>
                    <a:pt x="0" y="2952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776" tIns="8646" rIns="144776" bIns="8646" numCol="1" spcCol="1270" anchor="ctr" anchorCtr="0">
              <a:noAutofit/>
            </a:bodyPr>
            <a:lstStyle/>
            <a:p>
              <a:pPr marL="0" lvl="0" indent="0" algn="l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600" b="1" kern="1200">
                  <a:solidFill>
                    <a:schemeClr val="bg1"/>
                  </a:solidFill>
                </a:rPr>
                <a:t>9. NSC PASS = 'Y' + Criteria not covered in Steps 9 to 11 (Step 9):</a:t>
              </a:r>
              <a:endParaRPr lang="en-US" sz="600" kern="1200">
                <a:solidFill>
                  <a:schemeClr val="bg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AEE5CD9-8E1E-8163-9E11-98B0439A5E9C}"/>
                </a:ext>
              </a:extLst>
            </p:cNvPr>
            <p:cNvSpPr txBox="1"/>
            <p:nvPr/>
          </p:nvSpPr>
          <p:spPr>
            <a:xfrm>
              <a:off x="5635043" y="1990158"/>
              <a:ext cx="3200982" cy="175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563" lvl="1" indent="-182563" algn="l" defTabSz="266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ZA" sz="600" kern="1200" dirty="0">
                  <a:solidFill>
                    <a:schemeClr val="bg1"/>
                  </a:solidFill>
                </a:rPr>
                <a:t>If NSC PASS is 'N', the student is ignored, and "NSC NOT Passed" is printed.</a:t>
              </a:r>
              <a:endParaRPr lang="en-US" sz="600" kern="1200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DB0893E-99E0-A5CE-8808-7AEA000F5C95}"/>
                </a:ext>
              </a:extLst>
            </p:cNvPr>
            <p:cNvSpPr txBox="1"/>
            <p:nvPr/>
          </p:nvSpPr>
          <p:spPr>
            <a:xfrm>
              <a:off x="5635043" y="2433564"/>
              <a:ext cx="3200982" cy="258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563" lvl="1" indent="-182563" algn="l" defTabSz="266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ZA" sz="600" kern="1200" dirty="0">
                  <a:solidFill>
                    <a:schemeClr val="bg1"/>
                  </a:solidFill>
                </a:rPr>
                <a:t>If NSC PASS is 'Y' and the student achieves at least 50% in four 20 credit subjects, it qualifies for a 'B' Degree Endorsement.</a:t>
              </a:r>
              <a:endParaRPr lang="en-US" sz="600" kern="12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5EEA4E7-A00A-DC72-8B20-46D8BE7E62AE}"/>
                </a:ext>
              </a:extLst>
            </p:cNvPr>
            <p:cNvSpPr txBox="1"/>
            <p:nvPr/>
          </p:nvSpPr>
          <p:spPr>
            <a:xfrm>
              <a:off x="5635043" y="2942873"/>
              <a:ext cx="3200982" cy="258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563" lvl="1" indent="-182563" algn="l" defTabSz="266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ZA" sz="600" kern="1200" dirty="0">
                  <a:solidFill>
                    <a:schemeClr val="bg1"/>
                  </a:solidFill>
                </a:rPr>
                <a:t>If NSC PASS is 'Y' and the student achieves at least 40% in four 20 credit subjects, it qualifies for a 'D' Diploma Endorsement.</a:t>
              </a:r>
              <a:endParaRPr lang="en-US" sz="600" kern="12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850946A-640F-361B-7826-FB9E17CABAE2}"/>
                </a:ext>
              </a:extLst>
            </p:cNvPr>
            <p:cNvSpPr txBox="1"/>
            <p:nvPr/>
          </p:nvSpPr>
          <p:spPr>
            <a:xfrm>
              <a:off x="5635043" y="3475604"/>
              <a:ext cx="3200982" cy="258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563" lvl="1" indent="-182563" algn="l" defTabSz="266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ZA" sz="600" kern="1200" dirty="0">
                  <a:solidFill>
                    <a:schemeClr val="bg1"/>
                  </a:solidFill>
                </a:rPr>
                <a:t>If NSC PASS is 'Y' and the student achieves at least 30% in the Language of Teaching and Learning (English), it qualifies for a 'C' Certificate Endorsement.</a:t>
              </a:r>
              <a:endParaRPr lang="en-US" sz="600" kern="12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BE21053-4787-73CB-3EF5-D6132C037FB4}"/>
                </a:ext>
              </a:extLst>
            </p:cNvPr>
            <p:cNvSpPr txBox="1"/>
            <p:nvPr/>
          </p:nvSpPr>
          <p:spPr>
            <a:xfrm>
              <a:off x="5635043" y="3989194"/>
              <a:ext cx="3200982" cy="258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563" lvl="1" indent="-182563" algn="l" defTabSz="266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ZA" sz="600" kern="1200" dirty="0">
                  <a:solidFill>
                    <a:schemeClr val="bg1"/>
                  </a:solidFill>
                </a:rPr>
                <a:t>If NSC PASS is 'Y' and the student does not meet the criteria in Steps 9 to 11, it results in an 'N' No Endorsement.</a:t>
              </a:r>
              <a:endParaRPr lang="en-US" sz="6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71429CA-B9E3-B966-7F9F-CC3761143289}"/>
              </a:ext>
            </a:extLst>
          </p:cNvPr>
          <p:cNvSpPr/>
          <p:nvPr/>
        </p:nvSpPr>
        <p:spPr>
          <a:xfrm>
            <a:off x="0" y="4332797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40801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dex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  <wetp:taskpane dockstate="right" visibility="0" width="350" row="12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AE70A3C-A9EC-4153-A91C-006BACA6B9EB}">
  <we:reference id="wa200005566" version="3.0.0.2" store="en-US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0EDCDC57-1ABB-4899-BE24-0CD0102303EC}">
  <we:reference id="wa200003157" version="1.0.0.0" store="en-US" storeType="OMEX"/>
  <we:alternateReferences>
    <we:reference id="wa200003157" version="1.0.0.0" store="WA200003157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526535982E0443A6E0719C632355E6" ma:contentTypeVersion="14" ma:contentTypeDescription="Create a new document." ma:contentTypeScope="" ma:versionID="6f67e5aa3a66572d70c8397120e61935">
  <xsd:schema xmlns:xsd="http://www.w3.org/2001/XMLSchema" xmlns:xs="http://www.w3.org/2001/XMLSchema" xmlns:p="http://schemas.microsoft.com/office/2006/metadata/properties" xmlns:ns2="4df4a731-93ff-406d-a620-15b1bf40924e" xmlns:ns3="0da1b1ea-57f8-42a3-9452-6fd3afa36837" xmlns:ns4="d937f384-8e0c-488f-ad07-f909586f6b99" targetNamespace="http://schemas.microsoft.com/office/2006/metadata/properties" ma:root="true" ma:fieldsID="64d4b5e83b85974bb850ed1dc49546cb" ns2:_="" ns3:_="" ns4:_="">
    <xsd:import namespace="4df4a731-93ff-406d-a620-15b1bf40924e"/>
    <xsd:import namespace="0da1b1ea-57f8-42a3-9452-6fd3afa36837"/>
    <xsd:import namespace="d937f384-8e0c-488f-ad07-f909586f6b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f4a731-93ff-406d-a620-15b1bf4092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4ee7717-240c-4a63-80e0-133444852a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a1b1ea-57f8-42a3-9452-6fd3afa3683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5e89b66-cf38-45b5-9c74-ec9408b7ad54}" ma:internalName="TaxCatchAll" ma:showField="CatchAllData" ma:web="0da1b1ea-57f8-42a3-9452-6fd3afa368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7f384-8e0c-488f-ad07-f909586f6b9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f4a731-93ff-406d-a620-15b1bf40924e">
      <Terms xmlns="http://schemas.microsoft.com/office/infopath/2007/PartnerControls"/>
    </lcf76f155ced4ddcb4097134ff3c332f>
    <TaxCatchAll xmlns="0da1b1ea-57f8-42a3-9452-6fd3afa36837" xsi:nil="true"/>
  </documentManagement>
</p:properties>
</file>

<file path=customXml/itemProps1.xml><?xml version="1.0" encoding="utf-8"?>
<ds:datastoreItem xmlns:ds="http://schemas.openxmlformats.org/officeDocument/2006/customXml" ds:itemID="{7F7B4AE8-B24C-4369-9C35-5C0B7CDF94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8E4D5E-06DA-48C5-AD54-F668829022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f4a731-93ff-406d-a620-15b1bf40924e"/>
    <ds:schemaRef ds:uri="0da1b1ea-57f8-42a3-9452-6fd3afa36837"/>
    <ds:schemaRef ds:uri="d937f384-8e0c-488f-ad07-f909586f6b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D647E8-1782-4174-83B0-65E53D54628F}">
  <ds:schemaRefs>
    <ds:schemaRef ds:uri="http://schemas.microsoft.com/office/2006/metadata/properties"/>
    <ds:schemaRef ds:uri="http://schemas.microsoft.com/office/infopath/2007/PartnerControls"/>
    <ds:schemaRef ds:uri="4df4a731-93ff-406d-a620-15b1bf40924e"/>
    <ds:schemaRef ds:uri="0da1b1ea-57f8-42a3-9452-6fd3afa3683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1468</TotalTime>
  <Words>826</Words>
  <Application>Microsoft Office PowerPoint</Application>
  <PresentationFormat>Custom</PresentationFormat>
  <Paragraphs>177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Title Slides</vt:lpstr>
      <vt:lpstr>Index Slides</vt:lpstr>
      <vt:lpstr>1_Content Slides</vt:lpstr>
      <vt:lpstr>STUDENT SYSTEM DISCOVER THE VALUE!!! </vt:lpstr>
      <vt:lpstr>TABLE OF CONTENTS</vt:lpstr>
      <vt:lpstr>STUDENT TEAM </vt:lpstr>
      <vt:lpstr>THE IMPORTANCE OF BEST PRACTICE </vt:lpstr>
      <vt:lpstr>BEST PRACTICE FOR MATRIC RESULTS</vt:lpstr>
      <vt:lpstr>EMBARGO RESULTS</vt:lpstr>
      <vt:lpstr>FINAL RESULTS</vt:lpstr>
      <vt:lpstr>Final Results</vt:lpstr>
      <vt:lpstr>New C Program</vt:lpstr>
      <vt:lpstr>JANUARY ACTIVITIES STUDENT TEAM CHECKLIST</vt:lpstr>
      <vt:lpstr>PRODUCT ENHANCEMENTS</vt:lpstr>
      <vt:lpstr>PRODUCT OPTIMIZATION</vt:lpstr>
      <vt:lpstr>BUILD AND RELEASE NOTES </vt:lpstr>
      <vt:lpstr>IENABLER ICOMMS CORRESPONDENCE  </vt:lpstr>
      <vt:lpstr>PRINTING OF GRADUATION CERTIFICATION CORRESPONDENCE  </vt:lpstr>
      <vt:lpstr>STUDENT EXCLUSION</vt:lpstr>
      <vt:lpstr>BULK RESIDENCE ADMISSION ENGINE </vt:lpstr>
      <vt:lpstr>COMMUNICATION PROGRAM ON ADMISSION STATUSES</vt:lpstr>
      <vt:lpstr>NSFAS TRANSPORT FIELD ON APPLICATION</vt:lpstr>
      <vt:lpstr>NSFAS TRANSPORT FIELD ON APPLICATION</vt:lpstr>
      <vt:lpstr>IENABLER ACCESS FOR CANCELLED STUDENT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User;mbali.mbhele@adaptit.com</dc:creator>
  <cp:lastModifiedBy>Carla de Klerk | OMEGA DIGITAL</cp:lastModifiedBy>
  <cp:revision>115</cp:revision>
  <dcterms:created xsi:type="dcterms:W3CDTF">2023-07-06T09:53:04Z</dcterms:created>
  <dcterms:modified xsi:type="dcterms:W3CDTF">2024-03-03T16:57:37Z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0x010100A1526535982E0443A6E0719C632355E6</vt:lpwstr>
  </property>
</Properties>
</file>